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322" r:id="rId2"/>
    <p:sldId id="382" r:id="rId3"/>
    <p:sldId id="383" r:id="rId4"/>
    <p:sldId id="384" r:id="rId5"/>
    <p:sldId id="314" r:id="rId6"/>
    <p:sldId id="386" r:id="rId7"/>
    <p:sldId id="387" r:id="rId8"/>
    <p:sldId id="388" r:id="rId9"/>
    <p:sldId id="389" r:id="rId10"/>
    <p:sldId id="390" r:id="rId11"/>
    <p:sldId id="392" r:id="rId12"/>
    <p:sldId id="393" r:id="rId13"/>
    <p:sldId id="394" r:id="rId14"/>
    <p:sldId id="395" r:id="rId15"/>
    <p:sldId id="398" r:id="rId16"/>
    <p:sldId id="396" r:id="rId17"/>
    <p:sldId id="401" r:id="rId18"/>
    <p:sldId id="402" r:id="rId19"/>
    <p:sldId id="404" r:id="rId20"/>
    <p:sldId id="405" r:id="rId21"/>
    <p:sldId id="403" r:id="rId22"/>
    <p:sldId id="406" r:id="rId23"/>
    <p:sldId id="407" r:id="rId24"/>
    <p:sldId id="408" r:id="rId25"/>
    <p:sldId id="409" r:id="rId26"/>
    <p:sldId id="411" r:id="rId27"/>
    <p:sldId id="412" r:id="rId28"/>
    <p:sldId id="413" r:id="rId29"/>
    <p:sldId id="410"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8" autoAdjust="0"/>
    <p:restoredTop sz="56349" autoAdjust="0"/>
  </p:normalViewPr>
  <p:slideViewPr>
    <p:cSldViewPr>
      <p:cViewPr varScale="1">
        <p:scale>
          <a:sx n="49" d="100"/>
          <a:sy n="49" d="100"/>
        </p:scale>
        <p:origin x="2208" y="53"/>
      </p:cViewPr>
      <p:guideLst>
        <p:guide orient="horz" pos="2160"/>
        <p:guide pos="2880"/>
      </p:guideLst>
    </p:cSldViewPr>
  </p:slideViewPr>
  <p:notesTextViewPr>
    <p:cViewPr>
      <p:scale>
        <a:sx n="3" d="2"/>
        <a:sy n="3" d="2"/>
      </p:scale>
      <p:origin x="0" y="0"/>
    </p:cViewPr>
  </p:notesTextViewPr>
  <p:sorterViewPr>
    <p:cViewPr varScale="1">
      <p:scale>
        <a:sx n="1" d="1"/>
        <a:sy n="1" d="1"/>
      </p:scale>
      <p:origin x="0" y="-4301"/>
    </p:cViewPr>
  </p:sorterViewPr>
  <p:notesViewPr>
    <p:cSldViewPr>
      <p:cViewPr varScale="1">
        <p:scale>
          <a:sx n="91" d="100"/>
          <a:sy n="91" d="100"/>
        </p:scale>
        <p:origin x="-876"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750EDB-4405-4264-BEC8-4CB72374F63B}" type="datetimeFigureOut">
              <a:rPr lang="en-US" smtClean="0"/>
              <a:t>12/5/2017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95FE40-0547-4B30-B4AB-D2547AAD3117}" type="slidenum">
              <a:rPr lang="en-US" smtClean="0"/>
              <a:t>‹#›</a:t>
            </a:fld>
            <a:endParaRPr lang="en-US"/>
          </a:p>
        </p:txBody>
      </p:sp>
    </p:spTree>
    <p:extLst>
      <p:ext uri="{BB962C8B-B14F-4D97-AF65-F5344CB8AC3E}">
        <p14:creationId xmlns:p14="http://schemas.microsoft.com/office/powerpoint/2010/main" val="194204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1</a:t>
            </a:fld>
            <a:endParaRPr lang="en-US"/>
          </a:p>
        </p:txBody>
      </p:sp>
    </p:spTree>
    <p:extLst>
      <p:ext uri="{BB962C8B-B14F-4D97-AF65-F5344CB8AC3E}">
        <p14:creationId xmlns:p14="http://schemas.microsoft.com/office/powerpoint/2010/main" val="4200970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Nearly twenty</a:t>
            </a:r>
            <a:r>
              <a:rPr lang="en-US" baseline="0" dirty="0" smtClean="0"/>
              <a:t> years later, the Georgetown University student newspaper ran this story for this year’s Earth Day (2016). Playing on </a:t>
            </a:r>
            <a:r>
              <a:rPr lang="en-US" baseline="0" dirty="0" smtClean="0"/>
              <a:t>Dickens’ </a:t>
            </a:r>
            <a:r>
              <a:rPr lang="en-US" i="1" baseline="0" dirty="0" smtClean="0"/>
              <a:t>A Tale of Two Cities</a:t>
            </a:r>
            <a:r>
              <a:rPr lang="en-US" i="0" baseline="0" dirty="0" smtClean="0"/>
              <a:t>, the editorial writers noted the following. “</a:t>
            </a:r>
            <a:r>
              <a:rPr lang="en-US" dirty="0" smtClean="0"/>
              <a:t>There are stark differences between the Potomac River and the Anacostia River. The first, bordering the south section of our campus, is a source of pride for its community. In the warmer months, its waters are littered with boats of all sizes, its banks occupied by patrons wishing the day away. . . </a:t>
            </a:r>
          </a:p>
          <a:p>
            <a:endParaRPr lang="en-US" dirty="0" smtClean="0"/>
          </a:p>
          <a:p>
            <a:r>
              <a:rPr lang="en-US" dirty="0" smtClean="0"/>
              <a:t>The same pride and ownership have not been widely bestowed on the Anacostia River, which has, at times, been labeled “D.C.’s forgotten river.” Recent efforts to clean the waters have been stymied by ongoing toxic pollution and by the marginalization of the community along its borders. . . This inequality is a matter of environmental justice, a concept often given lip service, but not widely understood. The Anacostia River’s current state is the product of unjust systemic conditions within our community. In this case, and in many others, the environmental problems in large part arise from discrimination based on race and class. The neighborhood surrounding the Anacostia is largely poor and black. The neighborhood surrounding the Potomac is not.” </a:t>
            </a:r>
          </a:p>
          <a:p>
            <a:endParaRPr lang="en-US" dirty="0" smtClean="0"/>
          </a:p>
        </p:txBody>
      </p:sp>
      <p:sp>
        <p:nvSpPr>
          <p:cNvPr id="4" name="Slide Number Placeholder 3"/>
          <p:cNvSpPr>
            <a:spLocks noGrp="1"/>
          </p:cNvSpPr>
          <p:nvPr>
            <p:ph type="sldNum" sz="quarter" idx="10"/>
          </p:nvPr>
        </p:nvSpPr>
        <p:spPr/>
        <p:txBody>
          <a:bodyPr/>
          <a:lstStyle/>
          <a:p>
            <a:fld id="{6F95FE40-0547-4B30-B4AB-D2547AAD3117}" type="slidenum">
              <a:rPr lang="en-US" smtClean="0"/>
              <a:t>10</a:t>
            </a:fld>
            <a:endParaRPr lang="en-US"/>
          </a:p>
        </p:txBody>
      </p:sp>
    </p:spTree>
    <p:extLst>
      <p:ext uri="{BB962C8B-B14F-4D97-AF65-F5344CB8AC3E}">
        <p14:creationId xmlns:p14="http://schemas.microsoft.com/office/powerpoint/2010/main" val="3865217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Anyone here from Boston?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11</a:t>
            </a:fld>
            <a:endParaRPr lang="en-US"/>
          </a:p>
        </p:txBody>
      </p:sp>
    </p:spTree>
    <p:extLst>
      <p:ext uri="{BB962C8B-B14F-4D97-AF65-F5344CB8AC3E}">
        <p14:creationId xmlns:p14="http://schemas.microsoft.com/office/powerpoint/2010/main" val="213232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Anyone from St. Louis? Ok.</a:t>
            </a:r>
            <a:r>
              <a:rPr lang="en-US" baseline="0" dirty="0" smtClean="0"/>
              <a:t> I started my academic career there in 1999; five years after the watershed year for environmental justice. 1994.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Goldman and </a:t>
            </a:r>
            <a:r>
              <a:rPr lang="en-US" sz="1200" dirty="0" err="1" smtClean="0"/>
              <a:t>Fitton</a:t>
            </a:r>
            <a:r>
              <a:rPr lang="en-US" sz="1200" dirty="0" smtClean="0"/>
              <a:t> (1994) updated an earlier United Church of Christ study and concluded that environmental injustice was getting worse in America because their statistics indicated that the chance of nonwhites living near landfills was 47 percent higher than whites; an increase of 16 percent over the findings of the 1987 study. They made national headlines.</a:t>
            </a:r>
          </a:p>
          <a:p>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12</a:t>
            </a:fld>
            <a:endParaRPr lang="en-US"/>
          </a:p>
        </p:txBody>
      </p:sp>
    </p:spTree>
    <p:extLst>
      <p:ext uri="{BB962C8B-B14F-4D97-AF65-F5344CB8AC3E}">
        <p14:creationId xmlns:p14="http://schemas.microsoft.com/office/powerpoint/2010/main" val="3330397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Cooper, M. H. (1998, June 19). Environmental justice. </a:t>
            </a:r>
            <a:r>
              <a:rPr lang="en-US" sz="1200" b="0" i="1" kern="1200" dirty="0" smtClean="0">
                <a:solidFill>
                  <a:schemeClr val="tx1"/>
                </a:solidFill>
                <a:effectLst/>
                <a:latin typeface="+mn-lt"/>
                <a:ea typeface="+mn-ea"/>
                <a:cs typeface="+mn-cs"/>
              </a:rPr>
              <a:t>CQ Researcher</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8</a:t>
            </a:r>
            <a:r>
              <a:rPr lang="en-US" sz="1200" b="0" i="0" kern="1200" dirty="0" smtClean="0">
                <a:solidFill>
                  <a:schemeClr val="tx1"/>
                </a:solidFill>
                <a:effectLst/>
                <a:latin typeface="+mn-lt"/>
                <a:ea typeface="+mn-ea"/>
                <a:cs typeface="+mn-cs"/>
              </a:rPr>
              <a:t>, 529-552. Retrieved from http://library.cqpress.com/</a:t>
            </a:r>
            <a:endParaRPr lang="en-US" dirty="0"/>
          </a:p>
        </p:txBody>
      </p:sp>
      <p:sp>
        <p:nvSpPr>
          <p:cNvPr id="4" name="Slide Number Placeholder 3"/>
          <p:cNvSpPr>
            <a:spLocks noGrp="1"/>
          </p:cNvSpPr>
          <p:nvPr>
            <p:ph type="sldNum" sz="quarter" idx="10"/>
          </p:nvPr>
        </p:nvSpPr>
        <p:spPr/>
        <p:txBody>
          <a:bodyPr/>
          <a:lstStyle/>
          <a:p>
            <a:fld id="{476B6832-E00F-4B05-8633-EA98E7AF90F5}" type="slidenum">
              <a:rPr lang="en-US" smtClean="0"/>
              <a:t>13</a:t>
            </a:fld>
            <a:endParaRPr lang="en-US"/>
          </a:p>
        </p:txBody>
      </p:sp>
    </p:spTree>
    <p:extLst>
      <p:ext uri="{BB962C8B-B14F-4D97-AF65-F5344CB8AC3E}">
        <p14:creationId xmlns:p14="http://schemas.microsoft.com/office/powerpoint/2010/main" val="886022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14</a:t>
            </a:fld>
            <a:endParaRPr lang="en-US"/>
          </a:p>
        </p:txBody>
      </p:sp>
    </p:spTree>
    <p:extLst>
      <p:ext uri="{BB962C8B-B14F-4D97-AF65-F5344CB8AC3E}">
        <p14:creationId xmlns:p14="http://schemas.microsoft.com/office/powerpoint/2010/main" val="2650499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Seattle, right</a:t>
            </a:r>
            <a:r>
              <a:rPr lang="en-US" baseline="0" dirty="0" smtClean="0"/>
              <a:t> next to Flint Michigan. </a:t>
            </a:r>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15</a:t>
            </a:fld>
            <a:endParaRPr lang="en-US"/>
          </a:p>
        </p:txBody>
      </p:sp>
    </p:spTree>
    <p:extLst>
      <p:ext uri="{BB962C8B-B14F-4D97-AF65-F5344CB8AC3E}">
        <p14:creationId xmlns:p14="http://schemas.microsoft.com/office/powerpoint/2010/main" val="2267371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Clinton’s executive order could be seen as a coupling of the three streams and environmental justice now joined past policy landmarks like the Clean Air Act, the Clean Water Act, and the Endangered Species Act. However, on eight occasions from 1992 to 1998, Congress failed to enact environmental justice legislation (Ringquist and Clark 1999). Environmental justice initiatives were instead limited to executive branch actions and several subnational efforts, hardly the policy transformation suggested by </a:t>
            </a:r>
            <a:r>
              <a:rPr lang="en-US" sz="1200" kern="1200" dirty="0" err="1" smtClean="0">
                <a:solidFill>
                  <a:schemeClr val="tx1"/>
                </a:solidFill>
                <a:effectLst/>
                <a:latin typeface="+mn-lt"/>
                <a:ea typeface="+mn-ea"/>
                <a:cs typeface="+mn-cs"/>
              </a:rPr>
              <a:t>Kingdon’s</a:t>
            </a:r>
            <a:r>
              <a:rPr lang="en-US" sz="1200" kern="1200" dirty="0" smtClean="0">
                <a:solidFill>
                  <a:schemeClr val="tx1"/>
                </a:solidFill>
                <a:effectLst/>
                <a:latin typeface="+mn-lt"/>
                <a:ea typeface="+mn-ea"/>
                <a:cs typeface="+mn-cs"/>
              </a:rPr>
              <a:t> original model. </a:t>
            </a:r>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16</a:t>
            </a:fld>
            <a:endParaRPr lang="en-US"/>
          </a:p>
        </p:txBody>
      </p:sp>
    </p:spTree>
    <p:extLst>
      <p:ext uri="{BB962C8B-B14F-4D97-AF65-F5344CB8AC3E}">
        <p14:creationId xmlns:p14="http://schemas.microsoft.com/office/powerpoint/2010/main" val="3291764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95FE40-0547-4B30-B4AB-D2547AAD3117}" type="slidenum">
              <a:rPr lang="en-US" smtClean="0"/>
              <a:t>17</a:t>
            </a:fld>
            <a:endParaRPr lang="en-US"/>
          </a:p>
        </p:txBody>
      </p:sp>
    </p:spTree>
    <p:extLst>
      <p:ext uri="{BB962C8B-B14F-4D97-AF65-F5344CB8AC3E}">
        <p14:creationId xmlns:p14="http://schemas.microsoft.com/office/powerpoint/2010/main" val="1659635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95FE40-0547-4B30-B4AB-D2547AAD3117}" type="slidenum">
              <a:rPr lang="en-US" smtClean="0"/>
              <a:t>18</a:t>
            </a:fld>
            <a:endParaRPr lang="en-US"/>
          </a:p>
        </p:txBody>
      </p:sp>
    </p:spTree>
    <p:extLst>
      <p:ext uri="{BB962C8B-B14F-4D97-AF65-F5344CB8AC3E}">
        <p14:creationId xmlns:p14="http://schemas.microsoft.com/office/powerpoint/2010/main" val="3870191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2008, I joined</a:t>
            </a:r>
            <a:r>
              <a:rPr lang="en-US" baseline="0" dirty="0" smtClean="0"/>
              <a:t> the debate with this article about metropolitan St. Louis’s skewed riskscape</a:t>
            </a:r>
            <a:r>
              <a:rPr lang="en-US" dirty="0" smtClean="0"/>
              <a:t>. </a:t>
            </a:r>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19</a:t>
            </a:fld>
            <a:endParaRPr lang="en-US"/>
          </a:p>
        </p:txBody>
      </p:sp>
    </p:spTree>
    <p:extLst>
      <p:ext uri="{BB962C8B-B14F-4D97-AF65-F5344CB8AC3E}">
        <p14:creationId xmlns:p14="http://schemas.microsoft.com/office/powerpoint/2010/main" val="83966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Warren County, North Carolina is described as the birthplace of the environmental justice movement (</a:t>
            </a:r>
            <a:r>
              <a:rPr lang="en-US" sz="1200" kern="1200" dirty="0" err="1" smtClean="0">
                <a:solidFill>
                  <a:schemeClr val="tx1"/>
                </a:solidFill>
                <a:effectLst/>
                <a:latin typeface="+mn-lt"/>
                <a:ea typeface="+mn-ea"/>
                <a:cs typeface="+mn-cs"/>
              </a:rPr>
              <a:t>McGurty</a:t>
            </a:r>
            <a:r>
              <a:rPr lang="en-US" sz="1200" kern="1200" dirty="0" smtClean="0">
                <a:solidFill>
                  <a:schemeClr val="tx1"/>
                </a:solidFill>
                <a:effectLst/>
                <a:latin typeface="+mn-lt"/>
                <a:ea typeface="+mn-ea"/>
                <a:cs typeface="+mn-cs"/>
              </a:rPr>
              <a:t> 1997, 2000; Newton 2009). Residents of this rural and predominantly</a:t>
            </a:r>
            <a:r>
              <a:rPr lang="en-US" sz="1200" kern="1200" baseline="0" dirty="0" smtClean="0">
                <a:solidFill>
                  <a:schemeClr val="tx1"/>
                </a:solidFill>
                <a:effectLst/>
                <a:latin typeface="+mn-lt"/>
                <a:ea typeface="+mn-ea"/>
                <a:cs typeface="+mn-cs"/>
              </a:rPr>
              <a:t> African-American </a:t>
            </a:r>
            <a:r>
              <a:rPr lang="en-US" sz="1200" kern="1200" dirty="0" smtClean="0">
                <a:solidFill>
                  <a:schemeClr val="tx1"/>
                </a:solidFill>
                <a:effectLst/>
                <a:latin typeface="+mn-lt"/>
                <a:ea typeface="+mn-ea"/>
                <a:cs typeface="+mn-cs"/>
              </a:rPr>
              <a:t>community had been in a three year fight over the state’s landfill permit application approved in 1979 by the EPA. In a seminal act of environmental civil disobedience, protestors laid across the road to block trucks carrying Polychlorinated Biphenyls (PCB} contaminated soil over a six week period and gained the attention of the national media and national civil rights leaders.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https://youtu.be/1iCxh0BYjgI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r>
              <a:rPr lang="en-US" dirty="0" smtClean="0"/>
              <a:t>I hope you noticed how the protest was multiracial. </a:t>
            </a:r>
            <a:endParaRPr lang="en-US" dirty="0"/>
          </a:p>
        </p:txBody>
      </p:sp>
      <p:sp>
        <p:nvSpPr>
          <p:cNvPr id="4" name="Slide Number Placeholder 3"/>
          <p:cNvSpPr>
            <a:spLocks noGrp="1"/>
          </p:cNvSpPr>
          <p:nvPr>
            <p:ph type="sldNum" sz="quarter" idx="10"/>
          </p:nvPr>
        </p:nvSpPr>
        <p:spPr/>
        <p:txBody>
          <a:bodyPr/>
          <a:lstStyle/>
          <a:p>
            <a:fld id="{113459E5-7C63-4468-9839-E6D068349A44}" type="slidenum">
              <a:rPr lang="en-US" smtClean="0"/>
              <a:t>2</a:t>
            </a:fld>
            <a:endParaRPr lang="en-US"/>
          </a:p>
        </p:txBody>
      </p:sp>
    </p:spTree>
    <p:extLst>
      <p:ext uri="{BB962C8B-B14F-4D97-AF65-F5344CB8AC3E}">
        <p14:creationId xmlns:p14="http://schemas.microsoft.com/office/powerpoint/2010/main" val="1711236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study’s analysis diverged from one of the great deficiencies of conventional EJ research that has inhibited its contribution to environmental risk management. The most cited environmental justice studies focus on average cases when more interest may lie in unusual cases (Meier and Keiser 1996). Knowing that, on average, minorities are closer to TRI facilities across metropolitan St. Louis provides neither direction for environmental managers, nor remedies for environmental injustices or risk disparities.</a:t>
            </a:r>
            <a:endParaRPr lang="en-US" dirty="0"/>
          </a:p>
        </p:txBody>
      </p:sp>
      <p:sp>
        <p:nvSpPr>
          <p:cNvPr id="4" name="Slide Number Placeholder 3"/>
          <p:cNvSpPr>
            <a:spLocks noGrp="1"/>
          </p:cNvSpPr>
          <p:nvPr>
            <p:ph type="sldNum" sz="quarter" idx="10"/>
          </p:nvPr>
        </p:nvSpPr>
        <p:spPr/>
        <p:txBody>
          <a:bodyPr/>
          <a:lstStyle/>
          <a:p>
            <a:fld id="{113459E5-7C63-4468-9839-E6D068349A44}" type="slidenum">
              <a:rPr lang="en-US" smtClean="0"/>
              <a:t>20</a:t>
            </a:fld>
            <a:endParaRPr lang="en-US"/>
          </a:p>
        </p:txBody>
      </p:sp>
    </p:spTree>
    <p:extLst>
      <p:ext uri="{BB962C8B-B14F-4D97-AF65-F5344CB8AC3E}">
        <p14:creationId xmlns:p14="http://schemas.microsoft.com/office/powerpoint/2010/main" val="2978490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continued to develop an environmental justice research program when I joined WWU in 2006. But I remaine</a:t>
            </a:r>
            <a:r>
              <a:rPr lang="en-US" baseline="0" dirty="0" smtClean="0"/>
              <a:t>d illiterate about my white privilege even when my research was revealing systematic patterns of environmental racism. When a social scientist submits research for peer review, the manuscript is most often judged by white academics, using review standards developed by other white authors, and intended for presentations for predominately white readers. That changed on March 17, 2010. </a:t>
            </a:r>
          </a:p>
        </p:txBody>
      </p:sp>
      <p:sp>
        <p:nvSpPr>
          <p:cNvPr id="4" name="Slide Number Placeholder 3"/>
          <p:cNvSpPr>
            <a:spLocks noGrp="1"/>
          </p:cNvSpPr>
          <p:nvPr>
            <p:ph type="sldNum" sz="quarter" idx="10"/>
          </p:nvPr>
        </p:nvSpPr>
        <p:spPr/>
        <p:txBody>
          <a:bodyPr/>
          <a:lstStyle/>
          <a:p>
            <a:fld id="{476B6832-E00F-4B05-8633-EA98E7AF90F5}" type="slidenum">
              <a:rPr lang="en-US" smtClean="0"/>
              <a:t>21</a:t>
            </a:fld>
            <a:endParaRPr lang="en-US"/>
          </a:p>
        </p:txBody>
      </p:sp>
    </p:spTree>
    <p:extLst>
      <p:ext uri="{BB962C8B-B14F-4D97-AF65-F5344CB8AC3E}">
        <p14:creationId xmlns:p14="http://schemas.microsoft.com/office/powerpoint/2010/main" val="3587213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one of the presenters in the</a:t>
            </a:r>
            <a:r>
              <a:rPr lang="en-US" baseline="0" dirty="0" smtClean="0"/>
              <a:t> poster session that also had a panel presentation. I joined five other scholars who were mostly white on a raised platform next to a large screen projecting those Seattle maps you just saw. Rows of chairs and two microphones in the aisles were placed below us in the typical public policy hearing arrangement. Experts on high, the public below us.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audience lined up to ask questions and Marsha </a:t>
            </a:r>
            <a:r>
              <a:rPr lang="en-US" baseline="0" dirty="0" err="1" smtClean="0"/>
              <a:t>Monesterskey</a:t>
            </a:r>
            <a:r>
              <a:rPr lang="en-US" baseline="0" dirty="0" smtClean="0"/>
              <a:t> representing the Forgotten People Community Development Corporation in Tuba City, AZ began to speak. An activist in Northern Arizona’s Navajo country, and a self-proclaimed Nava-</a:t>
            </a:r>
            <a:r>
              <a:rPr lang="en-US" baseline="0" dirty="0" err="1" smtClean="0"/>
              <a:t>jew</a:t>
            </a:r>
            <a:r>
              <a:rPr lang="en-US" baseline="0" dirty="0" smtClean="0"/>
              <a:t>, began to recount the environmental injustices they were fighting. </a:t>
            </a:r>
            <a:endParaRPr lang="en-US" dirty="0" smtClean="0"/>
          </a:p>
          <a:p>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22</a:t>
            </a:fld>
            <a:endParaRPr lang="en-US"/>
          </a:p>
        </p:txBody>
      </p:sp>
    </p:spTree>
    <p:extLst>
      <p:ext uri="{BB962C8B-B14F-4D97-AF65-F5344CB8AC3E}">
        <p14:creationId xmlns:p14="http://schemas.microsoft.com/office/powerpoint/2010/main" val="1572141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Navajo Nation had proximity to abandoned uranium</a:t>
            </a:r>
            <a:r>
              <a:rPr lang="en-US" baseline="0" dirty="0" smtClean="0"/>
              <a:t> mining sites. Their community had multiple and cumulative health impacts from a drinking water supply contaminated by radioactive mine tailings. </a:t>
            </a:r>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23</a:t>
            </a:fld>
            <a:endParaRPr lang="en-US"/>
          </a:p>
        </p:txBody>
      </p:sp>
    </p:spTree>
    <p:extLst>
      <p:ext uri="{BB962C8B-B14F-4D97-AF65-F5344CB8AC3E}">
        <p14:creationId xmlns:p14="http://schemas.microsoft.com/office/powerpoint/2010/main" val="1991763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She also spoke about how this community had organizational capacity. That’s why she was attending after all with her colleague Don </a:t>
            </a:r>
            <a:r>
              <a:rPr lang="en-US" baseline="0" dirty="0" err="1" smtClean="0"/>
              <a:t>Yellowman</a:t>
            </a:r>
            <a:r>
              <a:rPr lang="en-US" baseline="0" dirty="0" smtClean="0"/>
              <a:t>. However, she continued while raising her voice, we can’t make those kind of maps. </a:t>
            </a:r>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24</a:t>
            </a:fld>
            <a:endParaRPr lang="en-US"/>
          </a:p>
        </p:txBody>
      </p:sp>
    </p:spTree>
    <p:extLst>
      <p:ext uri="{BB962C8B-B14F-4D97-AF65-F5344CB8AC3E}">
        <p14:creationId xmlns:p14="http://schemas.microsoft.com/office/powerpoint/2010/main" val="2231781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She was pointing at the large screen</a:t>
            </a:r>
            <a:r>
              <a:rPr lang="en-US" baseline="0" dirty="0" smtClean="0"/>
              <a:t> and there were our maps. My co-author Jonah White’s maps to be precise. Marsha then asked, will any of you help us? After some uncomfortable silence, I responded that I’d be happy to talk to her over lunch. I suggested she contact the geography departments at Northern Arizona University, Arizona State, or Arizona. I also told her that I’d see if any of my students would be willing to intern with her organization for our Huxley experiential requirement. Two of my undergraduates did and one, the white one, won a national award for his mapping project. </a:t>
            </a:r>
          </a:p>
          <a:p>
            <a:endParaRPr lang="en-US" baseline="0" dirty="0" smtClean="0"/>
          </a:p>
        </p:txBody>
      </p:sp>
      <p:sp>
        <p:nvSpPr>
          <p:cNvPr id="4" name="Slide Number Placeholder 3"/>
          <p:cNvSpPr>
            <a:spLocks noGrp="1"/>
          </p:cNvSpPr>
          <p:nvPr>
            <p:ph type="sldNum" sz="quarter" idx="10"/>
          </p:nvPr>
        </p:nvSpPr>
        <p:spPr/>
        <p:txBody>
          <a:bodyPr/>
          <a:lstStyle/>
          <a:p>
            <a:fld id="{476B6832-E00F-4B05-8633-EA98E7AF90F5}" type="slidenum">
              <a:rPr lang="en-US" smtClean="0"/>
              <a:t>25</a:t>
            </a:fld>
            <a:endParaRPr lang="en-US"/>
          </a:p>
        </p:txBody>
      </p:sp>
    </p:spTree>
    <p:extLst>
      <p:ext uri="{BB962C8B-B14F-4D97-AF65-F5344CB8AC3E}">
        <p14:creationId xmlns:p14="http://schemas.microsoft.com/office/powerpoint/2010/main" val="3147245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not all diversity is equal in our racialized society. </a:t>
            </a:r>
            <a:endParaRPr lang="en-US" dirty="0"/>
          </a:p>
        </p:txBody>
      </p:sp>
      <p:sp>
        <p:nvSpPr>
          <p:cNvPr id="4" name="Slide Number Placeholder 3"/>
          <p:cNvSpPr>
            <a:spLocks noGrp="1"/>
          </p:cNvSpPr>
          <p:nvPr>
            <p:ph type="sldNum" sz="quarter" idx="10"/>
          </p:nvPr>
        </p:nvSpPr>
        <p:spPr/>
        <p:txBody>
          <a:bodyPr/>
          <a:lstStyle/>
          <a:p>
            <a:fld id="{476B6832-E00F-4B05-8633-EA98E7AF90F5}" type="slidenum">
              <a:rPr lang="en-US" smtClean="0"/>
              <a:t>26</a:t>
            </a:fld>
            <a:endParaRPr lang="en-US"/>
          </a:p>
        </p:txBody>
      </p:sp>
    </p:spTree>
    <p:extLst>
      <p:ext uri="{BB962C8B-B14F-4D97-AF65-F5344CB8AC3E}">
        <p14:creationId xmlns:p14="http://schemas.microsoft.com/office/powerpoint/2010/main" val="234015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am from a Forrest, pulled from the dead pile of Illinois’s worst tornado at 13</a:t>
            </a:r>
          </a:p>
          <a:p>
            <a:r>
              <a:rPr lang="en-US" sz="1200" kern="1200" dirty="0" smtClean="0">
                <a:solidFill>
                  <a:schemeClr val="tx1"/>
                </a:solidFill>
                <a:effectLst/>
                <a:latin typeface="+mn-lt"/>
                <a:ea typeface="+mn-ea"/>
                <a:cs typeface="+mn-cs"/>
              </a:rPr>
              <a:t>He was a </a:t>
            </a:r>
            <a:r>
              <a:rPr lang="en-US" sz="1200" kern="1200" dirty="0" err="1" smtClean="0">
                <a:solidFill>
                  <a:schemeClr val="tx1"/>
                </a:solidFill>
                <a:effectLst/>
                <a:latin typeface="+mn-lt"/>
                <a:ea typeface="+mn-ea"/>
                <a:cs typeface="+mn-cs"/>
              </a:rPr>
              <a:t>railroadman</a:t>
            </a:r>
            <a:r>
              <a:rPr lang="en-US" sz="1200" kern="1200" dirty="0" smtClean="0">
                <a:solidFill>
                  <a:schemeClr val="tx1"/>
                </a:solidFill>
                <a:effectLst/>
                <a:latin typeface="+mn-lt"/>
                <a:ea typeface="+mn-ea"/>
                <a:cs typeface="+mn-cs"/>
              </a:rPr>
              <a:t>, and part of Mattoon’s Klan </a:t>
            </a:r>
          </a:p>
          <a:p>
            <a:r>
              <a:rPr lang="en-US" sz="1200" kern="1200" dirty="0" smtClean="0">
                <a:solidFill>
                  <a:schemeClr val="tx1"/>
                </a:solidFill>
                <a:effectLst/>
                <a:latin typeface="+mn-lt"/>
                <a:ea typeface="+mn-ea"/>
                <a:cs typeface="+mn-cs"/>
              </a:rPr>
              <a:t>He married Goldie, Irish-Catholic, mother of my father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am from Fred who worked for GM, ran a printing press, and sold insurance</a:t>
            </a:r>
          </a:p>
          <a:p>
            <a:r>
              <a:rPr lang="en-US" sz="1200" kern="1200" dirty="0" smtClean="0">
                <a:solidFill>
                  <a:schemeClr val="tx1"/>
                </a:solidFill>
                <a:effectLst/>
                <a:latin typeface="+mn-lt"/>
                <a:ea typeface="+mn-ea"/>
                <a:cs typeface="+mn-cs"/>
              </a:rPr>
              <a:t>He rejected Catholicism, embraced evangelicals</a:t>
            </a:r>
          </a:p>
          <a:p>
            <a:r>
              <a:rPr lang="en-US" sz="1200" kern="1200" dirty="0" smtClean="0">
                <a:solidFill>
                  <a:schemeClr val="tx1"/>
                </a:solidFill>
                <a:effectLst/>
                <a:latin typeface="+mn-lt"/>
                <a:ea typeface="+mn-ea"/>
                <a:cs typeface="+mn-cs"/>
              </a:rPr>
              <a:t>Lost to cancer when I was 12</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am from JoAnn, an Indiana paradox of the nineteen eighties</a:t>
            </a:r>
          </a:p>
          <a:p>
            <a:r>
              <a:rPr lang="en-US" sz="1200" kern="1200" dirty="0" smtClean="0">
                <a:solidFill>
                  <a:schemeClr val="tx1"/>
                </a:solidFill>
                <a:effectLst/>
                <a:latin typeface="+mn-lt"/>
                <a:ea typeface="+mn-ea"/>
                <a:cs typeface="+mn-cs"/>
              </a:rPr>
              <a:t>From German Protestant </a:t>
            </a:r>
            <a:r>
              <a:rPr lang="en-US" sz="1200" kern="1200" dirty="0" err="1" smtClean="0">
                <a:solidFill>
                  <a:schemeClr val="tx1"/>
                </a:solidFill>
                <a:effectLst/>
                <a:latin typeface="+mn-lt"/>
                <a:ea typeface="+mn-ea"/>
                <a:cs typeface="+mn-cs"/>
              </a:rPr>
              <a:t>Rynersons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She celebrated the failure of the Equal Rights Amendment</a:t>
            </a:r>
          </a:p>
          <a:p>
            <a:r>
              <a:rPr lang="en-US" sz="1200" kern="1200" dirty="0" smtClean="0">
                <a:solidFill>
                  <a:schemeClr val="tx1"/>
                </a:solidFill>
                <a:effectLst/>
                <a:latin typeface="+mn-lt"/>
                <a:ea typeface="+mn-ea"/>
                <a:cs typeface="+mn-cs"/>
              </a:rPr>
              <a:t>While starting a business to fight wage inequality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She was a single-mom, a female entrepreneur</a:t>
            </a:r>
          </a:p>
          <a:p>
            <a:r>
              <a:rPr lang="en-US" sz="1200" kern="1200" dirty="0" smtClean="0">
                <a:solidFill>
                  <a:schemeClr val="tx1"/>
                </a:solidFill>
                <a:effectLst/>
                <a:latin typeface="+mn-lt"/>
                <a:ea typeface="+mn-ea"/>
                <a:cs typeface="+mn-cs"/>
              </a:rPr>
              <a:t>Things her church frowned upon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She was gone by my early twenties</a:t>
            </a:r>
          </a:p>
          <a:p>
            <a:r>
              <a:rPr lang="en-US" sz="1200" kern="1200" dirty="0" smtClean="0">
                <a:solidFill>
                  <a:schemeClr val="tx1"/>
                </a:solidFill>
                <a:effectLst/>
                <a:latin typeface="+mn-lt"/>
                <a:ea typeface="+mn-ea"/>
                <a:cs typeface="+mn-cs"/>
              </a:rPr>
              <a:t>Breast cancer and God took her independence</a:t>
            </a:r>
          </a:p>
          <a:p>
            <a:r>
              <a:rPr lang="en-US" dirty="0" smtClean="0"/>
              <a:t>NEXT SLIDE</a:t>
            </a:r>
            <a:endParaRPr lang="en-US" dirty="0"/>
          </a:p>
        </p:txBody>
      </p:sp>
      <p:sp>
        <p:nvSpPr>
          <p:cNvPr id="4" name="Slide Number Placeholder 3"/>
          <p:cNvSpPr>
            <a:spLocks noGrp="1"/>
          </p:cNvSpPr>
          <p:nvPr>
            <p:ph type="sldNum" sz="quarter" idx="10"/>
          </p:nvPr>
        </p:nvSpPr>
        <p:spPr/>
        <p:txBody>
          <a:bodyPr/>
          <a:lstStyle/>
          <a:p>
            <a:fld id="{476B6832-E00F-4B05-8633-EA98E7AF90F5}" type="slidenum">
              <a:rPr lang="en-US" smtClean="0"/>
              <a:t>27</a:t>
            </a:fld>
            <a:endParaRPr lang="en-US"/>
          </a:p>
        </p:txBody>
      </p:sp>
    </p:spTree>
    <p:extLst>
      <p:ext uri="{BB962C8B-B14F-4D97-AF65-F5344CB8AC3E}">
        <p14:creationId xmlns:p14="http://schemas.microsoft.com/office/powerpoint/2010/main" val="3851071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am from older siblings polarized by religion and college experience</a:t>
            </a:r>
          </a:p>
          <a:p>
            <a:r>
              <a:rPr lang="en-US" sz="1200" kern="1200" dirty="0" smtClean="0">
                <a:solidFill>
                  <a:schemeClr val="tx1"/>
                </a:solidFill>
                <a:effectLst/>
                <a:latin typeface="+mn-lt"/>
                <a:ea typeface="+mn-ea"/>
                <a:cs typeface="+mn-cs"/>
              </a:rPr>
              <a:t>Taking a side was easier with education, age, and geography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My feet were across one generation without a university degree</a:t>
            </a:r>
          </a:p>
          <a:p>
            <a:r>
              <a:rPr lang="en-US" sz="1200" kern="1200" dirty="0" smtClean="0">
                <a:solidFill>
                  <a:schemeClr val="tx1"/>
                </a:solidFill>
                <a:effectLst/>
                <a:latin typeface="+mn-lt"/>
                <a:ea typeface="+mn-ea"/>
                <a:cs typeface="+mn-cs"/>
              </a:rPr>
              <a:t>Another just figuring out higher education was worth fighting for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learned of our half-sister in my twenties</a:t>
            </a:r>
          </a:p>
          <a:p>
            <a:r>
              <a:rPr lang="en-US" sz="1200" kern="1200" dirty="0" smtClean="0">
                <a:solidFill>
                  <a:schemeClr val="tx1"/>
                </a:solidFill>
                <a:effectLst/>
                <a:latin typeface="+mn-lt"/>
                <a:ea typeface="+mn-ea"/>
                <a:cs typeface="+mn-cs"/>
              </a:rPr>
              <a:t>Just a few months older than me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am from Lafayette, Logansport, Mattoon, and Monticello</a:t>
            </a:r>
          </a:p>
          <a:p>
            <a:r>
              <a:rPr lang="en-US" sz="1200" kern="1200" dirty="0" smtClean="0">
                <a:solidFill>
                  <a:schemeClr val="tx1"/>
                </a:solidFill>
                <a:effectLst/>
                <a:latin typeface="+mn-lt"/>
                <a:ea typeface="+mn-ea"/>
                <a:cs typeface="+mn-cs"/>
              </a:rPr>
              <a:t>An arc of roads crossing the center of Illinois and Indiana’s state line</a:t>
            </a:r>
          </a:p>
          <a:p>
            <a:r>
              <a:rPr lang="en-US" sz="1200" kern="1200" dirty="0" smtClean="0">
                <a:solidFill>
                  <a:schemeClr val="tx1"/>
                </a:solidFill>
                <a:effectLst/>
                <a:latin typeface="+mn-lt"/>
                <a:ea typeface="+mn-ea"/>
                <a:cs typeface="+mn-cs"/>
              </a:rPr>
              <a:t>Railroads intersected this land, combines and crops, factories smoked the sky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White county, white churches, white corn</a:t>
            </a:r>
          </a:p>
          <a:p>
            <a:r>
              <a:rPr lang="en-US" sz="1200" kern="1200" dirty="0" smtClean="0">
                <a:solidFill>
                  <a:schemeClr val="tx1"/>
                </a:solidFill>
                <a:effectLst/>
                <a:latin typeface="+mn-lt"/>
                <a:ea typeface="+mn-ea"/>
                <a:cs typeface="+mn-cs"/>
              </a:rPr>
              <a:t>Segregation was preached from the pulpit</a:t>
            </a:r>
          </a:p>
          <a:p>
            <a:r>
              <a:rPr lang="en-US" sz="1200" kern="1200" dirty="0" smtClean="0">
                <a:solidFill>
                  <a:schemeClr val="tx1"/>
                </a:solidFill>
                <a:effectLst/>
                <a:latin typeface="+mn-lt"/>
                <a:ea typeface="+mn-ea"/>
                <a:cs typeface="+mn-cs"/>
              </a:rPr>
              <a:t>The heart of AMƎRICA’s heartland </a:t>
            </a:r>
          </a:p>
          <a:p>
            <a:r>
              <a:rPr lang="en-US" sz="1200" kern="1200" dirty="0" smtClean="0">
                <a:solidFill>
                  <a:schemeClr val="tx1"/>
                </a:solidFill>
                <a:effectLst/>
                <a:latin typeface="+mn-lt"/>
                <a:ea typeface="+mn-ea"/>
                <a:cs typeface="+mn-cs"/>
              </a:rPr>
              <a:t>If you weren’t white, we could look you straight in the eye</a:t>
            </a:r>
          </a:p>
          <a:p>
            <a:r>
              <a:rPr lang="en-US" sz="1200" kern="1200" dirty="0" smtClean="0">
                <a:solidFill>
                  <a:schemeClr val="tx1"/>
                </a:solidFill>
                <a:effectLst/>
                <a:latin typeface="+mn-lt"/>
                <a:ea typeface="+mn-ea"/>
                <a:cs typeface="+mn-cs"/>
              </a:rPr>
              <a:t>And turn our backs on you at the same time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I was contemplating</a:t>
            </a:r>
            <a:r>
              <a:rPr lang="en-US" baseline="0" dirty="0" smtClean="0"/>
              <a:t> my racial illiteracy a few years ago, I remembered this National Public Radio (NPR) segment about a Black artist from Harlem. </a:t>
            </a:r>
            <a:endParaRPr lang="en-US" dirty="0" smtClean="0"/>
          </a:p>
          <a:p>
            <a:endParaRPr lang="en-US" dirty="0" smtClean="0"/>
          </a:p>
          <a:p>
            <a:r>
              <a:rPr lang="en-US" dirty="0" smtClean="0"/>
              <a:t>RUCKENFUGER</a:t>
            </a:r>
            <a:r>
              <a:rPr lang="en-US" baseline="0" dirty="0" smtClean="0"/>
              <a:t> EXPLANATION. http://</a:t>
            </a:r>
            <a:r>
              <a:rPr lang="en-US" baseline="0" dirty="0" smtClean="0"/>
              <a:t>www.npr.org/2011/05/08/136022514/glenn-ligon-reframes-history-in-the-art-of-America</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76B6832-E00F-4B05-8633-EA98E7AF90F5}" type="slidenum">
              <a:rPr lang="en-US" smtClean="0"/>
              <a:t>28</a:t>
            </a:fld>
            <a:endParaRPr lang="en-US"/>
          </a:p>
        </p:txBody>
      </p:sp>
    </p:spTree>
    <p:extLst>
      <p:ext uri="{BB962C8B-B14F-4D97-AF65-F5344CB8AC3E}">
        <p14:creationId xmlns:p14="http://schemas.microsoft.com/office/powerpoint/2010/main" val="3077353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29</a:t>
            </a:fld>
            <a:endParaRPr lang="en-US"/>
          </a:p>
        </p:txBody>
      </p:sp>
    </p:spTree>
    <p:extLst>
      <p:ext uri="{BB962C8B-B14F-4D97-AF65-F5344CB8AC3E}">
        <p14:creationId xmlns:p14="http://schemas.microsoft.com/office/powerpoint/2010/main" val="239623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113459E5-7C63-4468-9839-E6D068349A44}" type="slidenum">
              <a:rPr lang="en-US" smtClean="0"/>
              <a:t>3</a:t>
            </a:fld>
            <a:endParaRPr lang="en-US"/>
          </a:p>
        </p:txBody>
      </p:sp>
    </p:spTree>
    <p:extLst>
      <p:ext uri="{BB962C8B-B14F-4D97-AF65-F5344CB8AC3E}">
        <p14:creationId xmlns:p14="http://schemas.microsoft.com/office/powerpoint/2010/main" val="3895683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sz="1200" dirty="0" smtClean="0"/>
              <a:t>Numerous studies found environmental injustice where the geographic distributions of environmental hazards and low-income and minority populations are not random; they cluster together in many US places.</a:t>
            </a:r>
          </a:p>
          <a:p>
            <a:endParaRPr lang="en-US" dirty="0"/>
          </a:p>
        </p:txBody>
      </p:sp>
      <p:sp>
        <p:nvSpPr>
          <p:cNvPr id="4" name="Slide Number Placeholder 3"/>
          <p:cNvSpPr>
            <a:spLocks noGrp="1"/>
          </p:cNvSpPr>
          <p:nvPr>
            <p:ph type="sldNum" sz="quarter" idx="10"/>
          </p:nvPr>
        </p:nvSpPr>
        <p:spPr/>
        <p:txBody>
          <a:bodyPr/>
          <a:lstStyle/>
          <a:p>
            <a:fld id="{113459E5-7C63-4468-9839-E6D068349A44}" type="slidenum">
              <a:rPr lang="en-US" smtClean="0"/>
              <a:t>4</a:t>
            </a:fld>
            <a:endParaRPr lang="en-US"/>
          </a:p>
        </p:txBody>
      </p:sp>
    </p:spTree>
    <p:extLst>
      <p:ext uri="{BB962C8B-B14F-4D97-AF65-F5344CB8AC3E}">
        <p14:creationId xmlns:p14="http://schemas.microsoft.com/office/powerpoint/2010/main" val="1946139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my early </a:t>
            </a:r>
            <a:r>
              <a:rPr lang="en-US" sz="1200" kern="1200" dirty="0" smtClean="0">
                <a:solidFill>
                  <a:schemeClr val="tx1"/>
                </a:solidFill>
                <a:effectLst/>
                <a:latin typeface="+mn-lt"/>
                <a:ea typeface="+mn-ea"/>
                <a:cs typeface="+mn-cs"/>
              </a:rPr>
              <a:t>twenties, </a:t>
            </a:r>
            <a:r>
              <a:rPr lang="en-US" sz="1200" kern="1200" dirty="0" smtClean="0">
                <a:solidFill>
                  <a:schemeClr val="tx1"/>
                </a:solidFill>
                <a:effectLst/>
                <a:latin typeface="+mn-lt"/>
                <a:ea typeface="+mn-ea"/>
                <a:cs typeface="+mn-cs"/>
              </a:rPr>
              <a:t>I found an internship in 1987 with a local manufacturing facility working with a safety engineer at the Stewart Warner </a:t>
            </a:r>
            <a:r>
              <a:rPr lang="en-US" sz="1200" kern="1200" dirty="0" err="1" smtClean="0">
                <a:solidFill>
                  <a:schemeClr val="tx1"/>
                </a:solidFill>
                <a:effectLst/>
                <a:latin typeface="+mn-lt"/>
                <a:ea typeface="+mn-ea"/>
                <a:cs typeface="+mn-cs"/>
              </a:rPr>
              <a:t>Southwind</a:t>
            </a:r>
            <a:r>
              <a:rPr lang="en-US" sz="1200" kern="1200" dirty="0" smtClean="0">
                <a:solidFill>
                  <a:schemeClr val="tx1"/>
                </a:solidFill>
                <a:effectLst/>
                <a:latin typeface="+mn-lt"/>
                <a:ea typeface="+mn-ea"/>
                <a:cs typeface="+mn-cs"/>
              </a:rPr>
              <a:t> company in Indianapolis, IN. They specialized in vehicle and aircraft heaters and radiators. A name surely derived from how a south wind is hotter than the rest in most cases. Our country was preparing for the first Gulf War and </a:t>
            </a:r>
            <a:r>
              <a:rPr lang="en-US" sz="1200" kern="1200" dirty="0" smtClean="0">
                <a:solidFill>
                  <a:schemeClr val="tx1"/>
                </a:solidFill>
                <a:effectLst/>
                <a:latin typeface="+mn-lt"/>
                <a:ea typeface="+mn-ea"/>
                <a:cs typeface="+mn-cs"/>
              </a:rPr>
              <a:t>many of my students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weren’t </a:t>
            </a:r>
            <a:r>
              <a:rPr lang="en-US" sz="1200" kern="1200" dirty="0" smtClean="0">
                <a:solidFill>
                  <a:schemeClr val="tx1"/>
                </a:solidFill>
                <a:effectLst/>
                <a:latin typeface="+mn-lt"/>
                <a:ea typeface="+mn-ea"/>
                <a:cs typeface="+mn-cs"/>
              </a:rPr>
              <a:t>even born.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a:t>
            </a:r>
            <a:r>
              <a:rPr lang="en-US" sz="1200" kern="1200" dirty="0" err="1" smtClean="0">
                <a:solidFill>
                  <a:schemeClr val="tx1"/>
                </a:solidFill>
                <a:effectLst/>
                <a:latin typeface="+mn-lt"/>
                <a:ea typeface="+mn-ea"/>
                <a:cs typeface="+mn-cs"/>
              </a:rPr>
              <a:t>Southwind</a:t>
            </a:r>
            <a:r>
              <a:rPr lang="en-US" sz="1200" kern="1200" dirty="0" smtClean="0">
                <a:solidFill>
                  <a:schemeClr val="tx1"/>
                </a:solidFill>
                <a:effectLst/>
                <a:latin typeface="+mn-lt"/>
                <a:ea typeface="+mn-ea"/>
                <a:cs typeface="+mn-cs"/>
              </a:rPr>
              <a:t> plant was a sprawling, half-million square foot facility that was about to be shuttered for a new facility in the southern part of the state. But it still had a heart of industrial activity that involved the chrome and zinc plating of radiators for M1 tanks. The sandy and gritty battlefield environments of Kuwait and Iraq demanded a tough coating for vehicle parts. </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5</a:t>
            </a:fld>
            <a:endParaRPr lang="en-US"/>
          </a:p>
        </p:txBody>
      </p:sp>
    </p:spTree>
    <p:extLst>
      <p:ext uri="{BB962C8B-B14F-4D97-AF65-F5344CB8AC3E}">
        <p14:creationId xmlns:p14="http://schemas.microsoft.com/office/powerpoint/2010/main" val="3726228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Because of the facility’s relocation, many parts of this half-a-million</a:t>
            </a:r>
            <a:r>
              <a:rPr lang="en-US" sz="1200" kern="1200" baseline="0" dirty="0" smtClean="0">
                <a:solidFill>
                  <a:schemeClr val="tx1"/>
                </a:solidFill>
                <a:effectLst/>
                <a:latin typeface="+mn-lt"/>
                <a:ea typeface="+mn-ea"/>
                <a:cs typeface="+mn-cs"/>
              </a:rPr>
              <a:t> square feet </a:t>
            </a:r>
            <a:r>
              <a:rPr lang="en-US" sz="1200" kern="1200" dirty="0" smtClean="0">
                <a:solidFill>
                  <a:schemeClr val="tx1"/>
                </a:solidFill>
                <a:effectLst/>
                <a:latin typeface="+mn-lt"/>
                <a:ea typeface="+mn-ea"/>
                <a:cs typeface="+mn-cs"/>
              </a:rPr>
              <a:t>plant were being abandoned. There were dozens of leaks in the roof. Some were large enough to let a thunderstorm’s rain through and fill 55 gallon drums in several minutes it seemed. My job as the unpaid intern was to search the plant’s floor for abandoned hazardous chemicals, contain them, label the containers according to federal regulations in the Resource Conservation and Recovery Act (RCRA), and have them removed within 30 days. In the hot and humid summer of Indiana, and without air conditioning, it was a sweaty search.  A kind of well-lit, industrial shop of horrors. But the radiator plating area offered some relief.</a:t>
            </a:r>
          </a:p>
          <a:p>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6</a:t>
            </a:fld>
            <a:endParaRPr lang="en-US"/>
          </a:p>
        </p:txBody>
      </p:sp>
    </p:spTree>
    <p:extLst>
      <p:ext uri="{BB962C8B-B14F-4D97-AF65-F5344CB8AC3E}">
        <p14:creationId xmlns:p14="http://schemas.microsoft.com/office/powerpoint/2010/main" val="403845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About four times the size of a large lecture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classrooms the chrome and zinc plating area was sealed off, there were a series of huge dip tanks were the coating layers were </a:t>
            </a:r>
            <a:r>
              <a:rPr lang="en-US" sz="1200" kern="1200" dirty="0" smtClean="0">
                <a:solidFill>
                  <a:schemeClr val="tx1"/>
                </a:solidFill>
                <a:effectLst/>
                <a:latin typeface="+mn-lt"/>
                <a:ea typeface="+mn-ea"/>
                <a:cs typeface="+mn-cs"/>
              </a:rPr>
              <a:t>added, </a:t>
            </a:r>
            <a:r>
              <a:rPr lang="en-US" sz="1200" kern="1200" dirty="0" smtClean="0">
                <a:solidFill>
                  <a:schemeClr val="tx1"/>
                </a:solidFill>
                <a:effectLst/>
                <a:latin typeface="+mn-lt"/>
                <a:ea typeface="+mn-ea"/>
                <a:cs typeface="+mn-cs"/>
              </a:rPr>
              <a:t>hoods to vent off the toxic fumes, and air conditioning. Sweet, cool air conditioning. I looked forward to parting the industrial-sized plastic curtain strips and feeling the cool air on my face, then in my deep breathes. But one day, something was terribly wrong.</a:t>
            </a:r>
          </a:p>
          <a:p>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7</a:t>
            </a:fld>
            <a:endParaRPr lang="en-US"/>
          </a:p>
        </p:txBody>
      </p:sp>
    </p:spTree>
    <p:extLst>
      <p:ext uri="{BB962C8B-B14F-4D97-AF65-F5344CB8AC3E}">
        <p14:creationId xmlns:p14="http://schemas.microsoft.com/office/powerpoint/2010/main" val="3087675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I slid through the plastic strips, my eyes began tearing. The hairs of my nose were burning. The taste of acid washed over my tongue. My upper respiratory system went into full alert warning me of danger. Yet, six employees worked away near the dip tanks. Perhaps protected by their proximity to other hoods, one or two vents were clearly malfunctioning. A toxic fugitive emission filled the air. I yelled above the industrial noise. Something’s wrong. Everyone should get out. “Evacuate the line” I barked.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six workers, all nonwhite, slowly made their way past me, one worker stared intently into my eyes as he passed and asked: “Where were you twenty years ago.” I was barely 20.</a:t>
            </a:r>
          </a:p>
          <a:p>
            <a:endParaRPr lang="en-US" dirty="0"/>
          </a:p>
        </p:txBody>
      </p:sp>
      <p:sp>
        <p:nvSpPr>
          <p:cNvPr id="4" name="Slide Number Placeholder 3"/>
          <p:cNvSpPr>
            <a:spLocks noGrp="1"/>
          </p:cNvSpPr>
          <p:nvPr>
            <p:ph type="sldNum" sz="quarter" idx="10"/>
          </p:nvPr>
        </p:nvSpPr>
        <p:spPr/>
        <p:txBody>
          <a:bodyPr/>
          <a:lstStyle/>
          <a:p>
            <a:fld id="{6F95FE40-0547-4B30-B4AB-D2547AAD3117}" type="slidenum">
              <a:rPr lang="en-US" smtClean="0"/>
              <a:t>8</a:t>
            </a:fld>
            <a:endParaRPr lang="en-US"/>
          </a:p>
        </p:txBody>
      </p:sp>
    </p:spTree>
    <p:extLst>
      <p:ext uri="{BB962C8B-B14F-4D97-AF65-F5344CB8AC3E}">
        <p14:creationId xmlns:p14="http://schemas.microsoft.com/office/powerpoint/2010/main" val="491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decade after that internship, I published my first scholarly</a:t>
            </a:r>
            <a:r>
              <a:rPr lang="en-US" baseline="0" dirty="0" smtClean="0"/>
              <a:t> article. I was still a PhD student at George Mason University in Northern Virginia. I had begun to develop an interest in why some communities were developing environmental protection beyond the mandates from existing national laws like the Clean Water Act. Tom and I interviewed local officials who were involved in the cleanups of the Potomac and Anacostia Rivers and in this article, we concluded that both exemplified innovative experimentation in both the public and private sectors. Public administration scholar DeWitt John coined the idea of civic environmentalism based on similar research. Nowhere in this article did we mention environmental justice or toxic racism.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See: </a:t>
            </a:r>
            <a:r>
              <a:rPr lang="en-US" dirty="0" smtClean="0"/>
              <a:t>John, D., 1994. Civic environmentalism. </a:t>
            </a:r>
            <a:r>
              <a:rPr lang="en-US" i="1" dirty="0" smtClean="0"/>
              <a:t>Issues in Science and Technology</a:t>
            </a:r>
            <a:r>
              <a:rPr lang="en-US" dirty="0" smtClean="0"/>
              <a:t>, </a:t>
            </a:r>
            <a:r>
              <a:rPr lang="en-US" i="1" dirty="0" smtClean="0"/>
              <a:t>10</a:t>
            </a:r>
            <a:r>
              <a:rPr lang="en-US" dirty="0" smtClean="0"/>
              <a:t>(4), pp.30-34.</a:t>
            </a:r>
          </a:p>
          <a:p>
            <a:endParaRPr lang="en-US" baseline="0" dirty="0" smtClean="0"/>
          </a:p>
        </p:txBody>
      </p:sp>
      <p:sp>
        <p:nvSpPr>
          <p:cNvPr id="4" name="Slide Number Placeholder 3"/>
          <p:cNvSpPr>
            <a:spLocks noGrp="1"/>
          </p:cNvSpPr>
          <p:nvPr>
            <p:ph type="sldNum" sz="quarter" idx="10"/>
          </p:nvPr>
        </p:nvSpPr>
        <p:spPr/>
        <p:txBody>
          <a:bodyPr/>
          <a:lstStyle/>
          <a:p>
            <a:fld id="{476B6832-E00F-4B05-8633-EA98E7AF90F5}" type="slidenum">
              <a:rPr lang="en-US" smtClean="0"/>
              <a:t>9</a:t>
            </a:fld>
            <a:endParaRPr lang="en-US"/>
          </a:p>
        </p:txBody>
      </p:sp>
    </p:spTree>
    <p:extLst>
      <p:ext uri="{BB962C8B-B14F-4D97-AF65-F5344CB8AC3E}">
        <p14:creationId xmlns:p14="http://schemas.microsoft.com/office/powerpoint/2010/main" val="118078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97364"/>
            <a:ext cx="7772400" cy="857080"/>
          </a:xfrm>
        </p:spPr>
        <p:txBody>
          <a:bodyPr>
            <a:normAutofit/>
          </a:bodyPr>
          <a:lstStyle>
            <a:lvl1pPr>
              <a:defRPr sz="4000">
                <a:latin typeface="Adobe Caslon Pro Bold"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066125"/>
            <a:ext cx="6400800" cy="3572675"/>
          </a:xfrm>
        </p:spPr>
        <p:txBody>
          <a:bodyPr>
            <a:normAutofit/>
          </a:bodyPr>
          <a:lstStyle>
            <a:lvl1pPr marL="0" indent="0" algn="ctr">
              <a:buNone/>
              <a:defRPr sz="2600">
                <a:solidFill>
                  <a:schemeClr val="tx1"/>
                </a:solidFill>
                <a:latin typeface="Avenir LT Std 55 Roman"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945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316"/>
            <a:ext cx="8229600" cy="639762"/>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891621"/>
            <a:ext cx="8229600" cy="42345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8699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586"/>
            <a:ext cx="2057400" cy="492557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586"/>
            <a:ext cx="6019800" cy="4925577"/>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pic>
        <p:nvPicPr>
          <p:cNvPr id="11266" name="Picture 1"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86173" y="333314"/>
            <a:ext cx="17716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263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600200"/>
            <a:ext cx="4038600" cy="4525963"/>
          </a:xfrm>
        </p:spPr>
        <p:txBody>
          <a:bodyPr/>
          <a:lstStyle/>
          <a:p>
            <a:pPr lvl="0"/>
            <a:endParaRPr lang="en-US" noProof="0" smtClean="0"/>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FA51374-689F-457F-970A-1DFBBA617DBB}" type="slidenum">
              <a:rPr lang="en-US" altLang="en-US"/>
              <a:pPr>
                <a:defRPr/>
              </a:pPr>
              <a:t>‹#›</a:t>
            </a:fld>
            <a:endParaRPr lang="en-US" altLang="en-US"/>
          </a:p>
        </p:txBody>
      </p:sp>
    </p:spTree>
    <p:extLst>
      <p:ext uri="{BB962C8B-B14F-4D97-AF65-F5344CB8AC3E}">
        <p14:creationId xmlns:p14="http://schemas.microsoft.com/office/powerpoint/2010/main" val="744907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2E8FACB3-926B-4375-9E72-31E1762588C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74928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474"/>
            <a:ext cx="8229600" cy="68164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849740"/>
            <a:ext cx="8229600" cy="42764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5370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632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07554"/>
            <a:ext cx="8229600" cy="77238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870682"/>
            <a:ext cx="4038600" cy="425548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70682"/>
            <a:ext cx="4038600" cy="42554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807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475"/>
            <a:ext cx="8229600" cy="67466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821820"/>
            <a:ext cx="4040188" cy="87251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826962"/>
            <a:ext cx="4040188" cy="32992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821820"/>
            <a:ext cx="4041775" cy="87251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826962"/>
            <a:ext cx="4041775" cy="32992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418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396"/>
            <a:ext cx="8229600" cy="716544"/>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1493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0867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047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180470"/>
            <a:ext cx="5111750" cy="494569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463994"/>
            <a:ext cx="3008313" cy="366216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5870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65685"/>
            <a:ext cx="5486400" cy="35618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A79E95-2EFF-E04D-A377-03ACC5DCA55B}" type="datetimeFigureOut">
              <a:rPr lang="en-US" smtClean="0">
                <a:solidFill>
                  <a:prstClr val="black">
                    <a:tint val="75000"/>
                  </a:prstClr>
                </a:solidFill>
              </a:rPr>
              <a:pPr/>
              <a:t>12/5/2017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454F9D-AEA4-704B-BF2D-B447EAAA06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8372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07554"/>
            <a:ext cx="8229600" cy="7723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912562"/>
            <a:ext cx="8229600" cy="42136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BA79E95-2EFF-E04D-A377-03ACC5DCA55B}" type="datetimeFigureOut">
              <a:rPr lang="en-US" smtClean="0">
                <a:solidFill>
                  <a:prstClr val="black">
                    <a:tint val="75000"/>
                  </a:prstClr>
                </a:solidFill>
              </a:rPr>
              <a:pPr defTabSz="457200"/>
              <a:t>12/5/2017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F2454F9D-AEA4-704B-BF2D-B447EAAA06CE}"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506937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txStyles>
    <p:titleStyle>
      <a:lvl1pPr algn="ctr" defTabSz="457200" rtl="0" eaLnBrk="1" latinLnBrk="0" hangingPunct="1">
        <a:spcBef>
          <a:spcPct val="0"/>
        </a:spcBef>
        <a:buNone/>
        <a:defRPr sz="4000" b="1" i="0" kern="1200" baseline="0">
          <a:solidFill>
            <a:srgbClr val="005596"/>
          </a:solidFill>
          <a:latin typeface="Adobe Garamond Pro" pitchFamily="18" charset="0"/>
          <a:ea typeface="+mj-ea"/>
          <a:cs typeface="+mj-cs"/>
        </a:defRPr>
      </a:lvl1pPr>
    </p:titleStyle>
    <p:bodyStyle>
      <a:lvl1pPr marL="342900" indent="-342900" algn="l" defTabSz="457200" rtl="0" eaLnBrk="1" latinLnBrk="0" hangingPunct="1">
        <a:spcBef>
          <a:spcPct val="20000"/>
        </a:spcBef>
        <a:buFont typeface="Arial"/>
        <a:buChar char="•"/>
        <a:defRPr sz="2600" kern="1200" baseline="0">
          <a:solidFill>
            <a:schemeClr val="tx1"/>
          </a:solidFill>
          <a:latin typeface="Avenir LT Std 55 Roman" pitchFamily="34" charset="0"/>
          <a:ea typeface="+mn-ea"/>
          <a:cs typeface="+mn-cs"/>
        </a:defRPr>
      </a:lvl1pPr>
      <a:lvl2pPr marL="742950" indent="-285750" algn="l" defTabSz="457200" rtl="0" eaLnBrk="1" latinLnBrk="0" hangingPunct="1">
        <a:spcBef>
          <a:spcPct val="20000"/>
        </a:spcBef>
        <a:buFont typeface="Arial"/>
        <a:buChar char="–"/>
        <a:defRPr sz="2400" kern="1200" baseline="0">
          <a:solidFill>
            <a:schemeClr val="tx1"/>
          </a:solidFill>
          <a:latin typeface="Avenir LT Std 55 Roman" pitchFamily="34" charset="0"/>
          <a:ea typeface="+mn-ea"/>
          <a:cs typeface="+mn-cs"/>
        </a:defRPr>
      </a:lvl2pPr>
      <a:lvl3pPr marL="1143000" indent="-228600" algn="l" defTabSz="457200" rtl="0" eaLnBrk="1" latinLnBrk="0" hangingPunct="1">
        <a:spcBef>
          <a:spcPct val="20000"/>
        </a:spcBef>
        <a:buFont typeface="Arial"/>
        <a:buChar char="•"/>
        <a:defRPr sz="2000" kern="1200" baseline="0">
          <a:solidFill>
            <a:schemeClr val="tx1"/>
          </a:solidFill>
          <a:latin typeface="Avenir LT Std 55 Roman" pitchFamily="34" charset="0"/>
          <a:ea typeface="+mn-ea"/>
          <a:cs typeface="+mn-cs"/>
        </a:defRPr>
      </a:lvl3pPr>
      <a:lvl4pPr marL="1600200" indent="-228600" algn="l" defTabSz="457200" rtl="0" eaLnBrk="1" latinLnBrk="0" hangingPunct="1">
        <a:spcBef>
          <a:spcPct val="20000"/>
        </a:spcBef>
        <a:buFont typeface="Arial"/>
        <a:buChar char="–"/>
        <a:defRPr sz="1600" kern="1200" baseline="0">
          <a:solidFill>
            <a:schemeClr val="tx1"/>
          </a:solidFill>
          <a:latin typeface="Avenir LT Std 55 Roman" pitchFamily="34" charset="0"/>
          <a:ea typeface="+mn-ea"/>
          <a:cs typeface="+mn-cs"/>
        </a:defRPr>
      </a:lvl4pPr>
      <a:lvl5pPr marL="2057400" indent="-228600" algn="l" defTabSz="457200" rtl="0" eaLnBrk="1" latinLnBrk="0" hangingPunct="1">
        <a:spcBef>
          <a:spcPct val="20000"/>
        </a:spcBef>
        <a:buFont typeface="Arial"/>
        <a:buChar char="»"/>
        <a:defRPr sz="1600" kern="1200" baseline="0">
          <a:solidFill>
            <a:schemeClr val="tx1"/>
          </a:solidFill>
          <a:latin typeface="Avenir LT Std 55 Roman"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1iCxh0BYjgI"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www.npr.org/2011/05/08/136022514/glenn-ligon-reframes-history-in-the-art-of-america"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tewart-warner.com/index.html"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97364"/>
            <a:ext cx="7772400" cy="2103036"/>
          </a:xfrm>
        </p:spPr>
        <p:txBody>
          <a:bodyPr>
            <a:normAutofit/>
          </a:bodyPr>
          <a:lstStyle/>
          <a:p>
            <a:r>
              <a:rPr lang="en-US" sz="3200" dirty="0" smtClean="0"/>
              <a:t>Confessions of an Environmental Racist</a:t>
            </a:r>
            <a:endParaRPr lang="en-US" sz="3200" dirty="0"/>
          </a:p>
        </p:txBody>
      </p:sp>
      <p:sp>
        <p:nvSpPr>
          <p:cNvPr id="5" name="Subtitle 4"/>
          <p:cNvSpPr>
            <a:spLocks noGrp="1"/>
          </p:cNvSpPr>
          <p:nvPr>
            <p:ph type="subTitle" idx="1"/>
          </p:nvPr>
        </p:nvSpPr>
        <p:spPr>
          <a:xfrm>
            <a:off x="1371600" y="3505200"/>
            <a:ext cx="6400800" cy="2133600"/>
          </a:xfrm>
        </p:spPr>
        <p:txBody>
          <a:bodyPr/>
          <a:lstStyle/>
          <a:p>
            <a:r>
              <a:rPr lang="en-US" dirty="0" smtClean="0"/>
              <a:t>Troy D. Abel, PhD</a:t>
            </a:r>
          </a:p>
          <a:p>
            <a:r>
              <a:rPr lang="en-US" dirty="0" smtClean="0"/>
              <a:t>Associate Professor of Environmental Policy, Huxley College of the Environment</a:t>
            </a:r>
          </a:p>
          <a:p>
            <a:r>
              <a:rPr lang="en-US" dirty="0" smtClean="0"/>
              <a:t>April 11, 2017</a:t>
            </a:r>
            <a:endParaRPr lang="en-US" dirty="0"/>
          </a:p>
        </p:txBody>
      </p:sp>
    </p:spTree>
    <p:extLst>
      <p:ext uri="{BB962C8B-B14F-4D97-AF65-F5344CB8AC3E}">
        <p14:creationId xmlns:p14="http://schemas.microsoft.com/office/powerpoint/2010/main" val="2166587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Tale of Two Rivers: Environmental Injustice in D.C. - Mozilla Firef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57400" y="6927"/>
            <a:ext cx="4800600" cy="1219200"/>
          </a:xfrm>
          <a:prstGeom prst="rect">
            <a:avLst/>
          </a:prstGeom>
        </p:spPr>
      </p:pic>
      <p:pic>
        <p:nvPicPr>
          <p:cNvPr id="3" name="Picture 2" descr="A Tale of Two Rivers: Environmental Injustice in D.C. - Mozilla Firefox"/>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28700" y="1253836"/>
            <a:ext cx="6858000" cy="5486400"/>
          </a:xfrm>
          <a:prstGeom prst="rect">
            <a:avLst/>
          </a:prstGeom>
        </p:spPr>
      </p:pic>
    </p:spTree>
    <p:extLst>
      <p:ext uri="{BB962C8B-B14F-4D97-AF65-F5344CB8AC3E}">
        <p14:creationId xmlns:p14="http://schemas.microsoft.com/office/powerpoint/2010/main" val="3486038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6200"/>
            <a:ext cx="7010400" cy="716544"/>
          </a:xfrm>
        </p:spPr>
        <p:txBody>
          <a:bodyPr>
            <a:normAutofit fontScale="90000"/>
          </a:bodyPr>
          <a:lstStyle/>
          <a:p>
            <a:r>
              <a:rPr lang="en-US" sz="3200" dirty="0" smtClean="0"/>
              <a:t>The </a:t>
            </a:r>
            <a:r>
              <a:rPr lang="en-US" sz="3200" dirty="0" err="1" smtClean="0"/>
              <a:t>Dickensesque</a:t>
            </a:r>
            <a:r>
              <a:rPr lang="en-US" sz="3200" dirty="0" smtClean="0"/>
              <a:t> metaphor keeps echoing</a:t>
            </a:r>
            <a:endParaRPr lang="en-US" sz="3200" dirty="0"/>
          </a:p>
        </p:txBody>
      </p:sp>
      <p:grpSp>
        <p:nvGrpSpPr>
          <p:cNvPr id="5" name="Group 4"/>
          <p:cNvGrpSpPr>
            <a:grpSpLocks noChangeAspect="1"/>
          </p:cNvGrpSpPr>
          <p:nvPr/>
        </p:nvGrpSpPr>
        <p:grpSpPr>
          <a:xfrm>
            <a:off x="2057400" y="1219200"/>
            <a:ext cx="6248400" cy="5339542"/>
            <a:chOff x="1219200" y="2133600"/>
            <a:chExt cx="4191000" cy="3581400"/>
          </a:xfrm>
        </p:grpSpPr>
        <p:pic>
          <p:nvPicPr>
            <p:cNvPr id="3" name="Picture 2" descr="A Tale of Two Rivers: The Charles and the Mystic - Mozilla Firef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9200" y="2133600"/>
              <a:ext cx="4191000" cy="762000"/>
            </a:xfrm>
            <a:prstGeom prst="rect">
              <a:avLst/>
            </a:prstGeom>
          </p:spPr>
        </p:pic>
        <p:pic>
          <p:nvPicPr>
            <p:cNvPr id="4" name="Picture 3" descr="A Tale of Two Rivers: The Charles and the Mystic - Mozilla Firefox"/>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95400" y="2895600"/>
              <a:ext cx="4038600" cy="2819400"/>
            </a:xfrm>
            <a:prstGeom prst="rect">
              <a:avLst/>
            </a:prstGeom>
          </p:spPr>
        </p:pic>
      </p:grpSp>
    </p:spTree>
    <p:extLst>
      <p:ext uri="{BB962C8B-B14F-4D97-AF65-F5344CB8AC3E}">
        <p14:creationId xmlns:p14="http://schemas.microsoft.com/office/powerpoint/2010/main" val="3289000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21656"/>
            <a:ext cx="7315200" cy="716544"/>
          </a:xfrm>
        </p:spPr>
        <p:txBody>
          <a:bodyPr/>
          <a:lstStyle/>
          <a:p>
            <a:r>
              <a:rPr lang="en-US" dirty="0" smtClean="0"/>
              <a:t>A tale of two riversides</a:t>
            </a:r>
            <a:endParaRPr lang="en-US" dirty="0"/>
          </a:p>
        </p:txBody>
      </p:sp>
      <p:pic>
        <p:nvPicPr>
          <p:cNvPr id="3" name="Picture 2"/>
          <p:cNvPicPr>
            <a:picLocks noChangeAspect="1"/>
          </p:cNvPicPr>
          <p:nvPr/>
        </p:nvPicPr>
        <p:blipFill>
          <a:blip r:embed="rId3"/>
          <a:stretch>
            <a:fillRect/>
          </a:stretch>
        </p:blipFill>
        <p:spPr>
          <a:xfrm>
            <a:off x="228600" y="1219200"/>
            <a:ext cx="8711939" cy="5182049"/>
          </a:xfrm>
          <a:prstGeom prst="rect">
            <a:avLst/>
          </a:prstGeom>
        </p:spPr>
      </p:pic>
    </p:spTree>
    <p:extLst>
      <p:ext uri="{BB962C8B-B14F-4D97-AF65-F5344CB8AC3E}">
        <p14:creationId xmlns:p14="http://schemas.microsoft.com/office/powerpoint/2010/main" val="3069770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vironmental Justice: CQR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7236" y="1631918"/>
            <a:ext cx="9086764" cy="4591461"/>
          </a:xfrm>
          <a:prstGeom prst="rect">
            <a:avLst/>
          </a:prstGeom>
        </p:spPr>
      </p:pic>
    </p:spTree>
    <p:extLst>
      <p:ext uri="{BB962C8B-B14F-4D97-AF65-F5344CB8AC3E}">
        <p14:creationId xmlns:p14="http://schemas.microsoft.com/office/powerpoint/2010/main" val="561733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RJ_1987_Toxic_wastes_and_race_UCC.pdf - Adobe Acrobat Reader DC"/>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78675" y="1719617"/>
            <a:ext cx="7465325" cy="5186665"/>
          </a:xfrm>
          <a:prstGeom prst="rect">
            <a:avLst/>
          </a:prstGeom>
        </p:spPr>
      </p:pic>
      <p:pic>
        <p:nvPicPr>
          <p:cNvPr id="2" name="Picture 1" descr="CRJ_1987_Toxic_wastes_and_race_UCC.pdf - Adobe Acrobat Reader DC"/>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0"/>
            <a:ext cx="5562762" cy="6959273"/>
          </a:xfrm>
          <a:prstGeom prst="rect">
            <a:avLst/>
          </a:prstGeom>
        </p:spPr>
      </p:pic>
    </p:spTree>
    <p:extLst>
      <p:ext uri="{BB962C8B-B14F-4D97-AF65-F5344CB8AC3E}">
        <p14:creationId xmlns:p14="http://schemas.microsoft.com/office/powerpoint/2010/main" val="3239061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RJ_1987_Toxic_wastes_and_race_UCC.pdf - Adobe Acrobat Reader DC"/>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78675" y="1719617"/>
            <a:ext cx="7465325" cy="5186665"/>
          </a:xfrm>
          <a:prstGeom prst="rect">
            <a:avLst/>
          </a:prstGeom>
        </p:spPr>
      </p:pic>
      <p:pic>
        <p:nvPicPr>
          <p:cNvPr id="2" name="Picture 1" descr="CRJ_1987_Toxic_wastes_and_race_UCC.pdf - Adobe Acrobat Reader DC"/>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 y="1"/>
            <a:ext cx="2438399" cy="3050550"/>
          </a:xfrm>
          <a:prstGeom prst="rect">
            <a:avLst/>
          </a:prstGeom>
        </p:spPr>
      </p:pic>
    </p:spTree>
    <p:extLst>
      <p:ext uri="{BB962C8B-B14F-4D97-AF65-F5344CB8AC3E}">
        <p14:creationId xmlns:p14="http://schemas.microsoft.com/office/powerpoint/2010/main" val="584367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nvironmental Justice: CQR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40946" y="1214649"/>
            <a:ext cx="7679722" cy="5519133"/>
          </a:xfrm>
          <a:prstGeom prst="rect">
            <a:avLst/>
          </a:prstGeom>
        </p:spPr>
      </p:pic>
    </p:spTree>
    <p:extLst>
      <p:ext uri="{BB962C8B-B14F-4D97-AF65-F5344CB8AC3E}">
        <p14:creationId xmlns:p14="http://schemas.microsoft.com/office/powerpoint/2010/main" val="2713104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5400"/>
            <a:ext cx="7543800" cy="762000"/>
          </a:xfrm>
        </p:spPr>
        <p:txBody>
          <a:bodyPr>
            <a:normAutofit/>
          </a:bodyPr>
          <a:lstStyle/>
          <a:p>
            <a:r>
              <a:rPr lang="en-US" dirty="0" smtClean="0"/>
              <a:t>Scientific Racism</a:t>
            </a:r>
            <a:endParaRPr lang="en-US" dirty="0"/>
          </a:p>
        </p:txBody>
      </p:sp>
      <p:sp>
        <p:nvSpPr>
          <p:cNvPr id="3" name="Content Placeholder 2"/>
          <p:cNvSpPr>
            <a:spLocks noGrp="1"/>
          </p:cNvSpPr>
          <p:nvPr>
            <p:ph idx="1"/>
          </p:nvPr>
        </p:nvSpPr>
        <p:spPr>
          <a:xfrm>
            <a:off x="762000" y="1219200"/>
            <a:ext cx="7543800" cy="4648200"/>
          </a:xfrm>
        </p:spPr>
        <p:txBody>
          <a:bodyPr>
            <a:normAutofit lnSpcReduction="10000"/>
          </a:bodyPr>
          <a:lstStyle/>
          <a:p>
            <a:r>
              <a:rPr lang="en-US" dirty="0" smtClean="0"/>
              <a:t>Although social scientists have pursued [environmental racism] with the stated goal of contributing to more informed policy making, unspoken political projects lurk beneath the surface of scientific inquiry” (p. 142).</a:t>
            </a:r>
          </a:p>
          <a:p>
            <a:endParaRPr lang="en-US" dirty="0" smtClean="0"/>
          </a:p>
          <a:p>
            <a:endParaRPr lang="en-US" dirty="0"/>
          </a:p>
          <a:p>
            <a:r>
              <a:rPr lang="en-US" dirty="0"/>
              <a:t>Pulido, Laura. </a:t>
            </a:r>
            <a:r>
              <a:rPr lang="en-US" dirty="0" smtClean="0"/>
              <a:t>1996.  A CRITICAL REVIEW </a:t>
            </a:r>
            <a:r>
              <a:rPr lang="en-US" dirty="0"/>
              <a:t>OF THE METHODOLOGY OF ENVIRONMENTAL RACISM </a:t>
            </a:r>
            <a:r>
              <a:rPr lang="en-US" dirty="0" smtClean="0"/>
              <a:t>RESEARCH. </a:t>
            </a:r>
            <a:r>
              <a:rPr lang="en-US" i="1" dirty="0"/>
              <a:t>Antipode</a:t>
            </a:r>
            <a:r>
              <a:rPr lang="en-US" dirty="0"/>
              <a:t> </a:t>
            </a:r>
            <a:r>
              <a:rPr lang="en-US" dirty="0" smtClean="0"/>
              <a:t>28(2): </a:t>
            </a:r>
            <a:r>
              <a:rPr lang="en-US" dirty="0"/>
              <a:t>142-159.</a:t>
            </a:r>
          </a:p>
        </p:txBody>
      </p:sp>
    </p:spTree>
    <p:extLst>
      <p:ext uri="{BB962C8B-B14F-4D97-AF65-F5344CB8AC3E}">
        <p14:creationId xmlns:p14="http://schemas.microsoft.com/office/powerpoint/2010/main" val="8432043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5400"/>
            <a:ext cx="7543800" cy="762000"/>
          </a:xfrm>
        </p:spPr>
        <p:txBody>
          <a:bodyPr>
            <a:normAutofit/>
          </a:bodyPr>
          <a:lstStyle/>
          <a:p>
            <a:r>
              <a:rPr lang="en-US" dirty="0" smtClean="0"/>
              <a:t>Scientific Racism</a:t>
            </a:r>
            <a:endParaRPr lang="en-US" dirty="0"/>
          </a:p>
        </p:txBody>
      </p:sp>
      <p:sp>
        <p:nvSpPr>
          <p:cNvPr id="3" name="Content Placeholder 2"/>
          <p:cNvSpPr>
            <a:spLocks noGrp="1"/>
          </p:cNvSpPr>
          <p:nvPr>
            <p:ph idx="1"/>
          </p:nvPr>
        </p:nvSpPr>
        <p:spPr>
          <a:xfrm>
            <a:off x="762000" y="1219200"/>
            <a:ext cx="7543800" cy="4648200"/>
          </a:xfrm>
        </p:spPr>
        <p:txBody>
          <a:bodyPr>
            <a:normAutofit fontScale="92500" lnSpcReduction="10000"/>
          </a:bodyPr>
          <a:lstStyle/>
          <a:p>
            <a:endParaRPr lang="en-US" dirty="0" smtClean="0"/>
          </a:p>
          <a:p>
            <a:r>
              <a:rPr lang="en-US" dirty="0" smtClean="0"/>
              <a:t>“</a:t>
            </a:r>
            <a:r>
              <a:rPr lang="en-US" dirty="0"/>
              <a:t>Instead, the power to claim the existence of [env. Racism] has been appropriated by academics, who by the process of operationalization and adherence to methodological rigor have transformed an inherently complex and contradictory [paradoxical] ideology and set of practices (racism) in an either/or situation….a monolithic understanding of racism” (p. 148</a:t>
            </a:r>
            <a:r>
              <a:rPr lang="en-US" dirty="0" smtClean="0"/>
              <a:t>).</a:t>
            </a:r>
          </a:p>
          <a:p>
            <a:endParaRPr lang="en-US" dirty="0"/>
          </a:p>
          <a:p>
            <a:r>
              <a:rPr lang="en-US" dirty="0"/>
              <a:t>Pulido, Laura. </a:t>
            </a:r>
            <a:r>
              <a:rPr lang="en-US" dirty="0" smtClean="0"/>
              <a:t>1996.  A CRITICAL REVIEW </a:t>
            </a:r>
            <a:r>
              <a:rPr lang="en-US" dirty="0"/>
              <a:t>OF THE METHODOLOGY OF ENVIRONMENTAL RACISM </a:t>
            </a:r>
            <a:r>
              <a:rPr lang="en-US" dirty="0" smtClean="0"/>
              <a:t>RESEARCH. </a:t>
            </a:r>
            <a:r>
              <a:rPr lang="en-US" i="1" dirty="0"/>
              <a:t>Antipode</a:t>
            </a:r>
            <a:r>
              <a:rPr lang="en-US" dirty="0"/>
              <a:t> </a:t>
            </a:r>
            <a:r>
              <a:rPr lang="en-US" dirty="0" smtClean="0"/>
              <a:t>28(2): </a:t>
            </a:r>
            <a:r>
              <a:rPr lang="en-US" dirty="0"/>
              <a:t>142-159.</a:t>
            </a:r>
          </a:p>
        </p:txBody>
      </p:sp>
    </p:spTree>
    <p:extLst>
      <p:ext uri="{BB962C8B-B14F-4D97-AF65-F5344CB8AC3E}">
        <p14:creationId xmlns:p14="http://schemas.microsoft.com/office/powerpoint/2010/main" val="3772114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85" y="1044930"/>
            <a:ext cx="8813260" cy="2528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105" y="3194230"/>
            <a:ext cx="5734759" cy="351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1447800" y="121656"/>
            <a:ext cx="7315200" cy="716544"/>
          </a:xfrm>
          <a:prstGeom prst="rect">
            <a:avLst/>
          </a:prstGeom>
        </p:spPr>
        <p:txBody>
          <a:bodyPr/>
          <a:lstStyle>
            <a:lvl1pPr algn="ctr" defTabSz="457200" rtl="0" eaLnBrk="1" latinLnBrk="0" hangingPunct="1">
              <a:spcBef>
                <a:spcPct val="0"/>
              </a:spcBef>
              <a:buNone/>
              <a:defRPr sz="4000" b="1" i="0" kern="1200" baseline="0">
                <a:solidFill>
                  <a:srgbClr val="005596"/>
                </a:solidFill>
                <a:latin typeface="Adobe Garamond Pro" pitchFamily="18" charset="0"/>
                <a:ea typeface="+mj-ea"/>
                <a:cs typeface="+mj-cs"/>
              </a:defRPr>
            </a:lvl1pPr>
          </a:lstStyle>
          <a:p>
            <a:r>
              <a:rPr lang="en-US" dirty="0" smtClean="0"/>
              <a:t>A tale of two riversides</a:t>
            </a:r>
            <a:endParaRPr lang="en-US" dirty="0"/>
          </a:p>
        </p:txBody>
      </p:sp>
    </p:spTree>
    <p:extLst>
      <p:ext uri="{BB962C8B-B14F-4D97-AF65-F5344CB8AC3E}">
        <p14:creationId xmlns:p14="http://schemas.microsoft.com/office/powerpoint/2010/main" val="3891711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normAutofit fontScale="90000"/>
          </a:bodyPr>
          <a:lstStyle/>
          <a:p>
            <a:r>
              <a:rPr lang="en-US" dirty="0" smtClean="0"/>
              <a:t>Toxic Racism</a:t>
            </a:r>
            <a:endParaRPr lang="en-US" dirty="0"/>
          </a:p>
        </p:txBody>
      </p:sp>
      <p:sp>
        <p:nvSpPr>
          <p:cNvPr id="272387" name="Rectangle 3"/>
          <p:cNvSpPr>
            <a:spLocks noGrp="1" noChangeArrowheads="1"/>
          </p:cNvSpPr>
          <p:nvPr>
            <p:ph type="body" idx="1"/>
          </p:nvPr>
        </p:nvSpPr>
        <p:spPr>
          <a:xfrm>
            <a:off x="457200" y="1717116"/>
            <a:ext cx="8229600" cy="4836083"/>
          </a:xfrm>
        </p:spPr>
        <p:txBody>
          <a:bodyPr/>
          <a:lstStyle/>
          <a:p>
            <a:pPr>
              <a:lnSpc>
                <a:spcPct val="90000"/>
              </a:lnSpc>
            </a:pPr>
            <a:endParaRPr lang="en-US" sz="2400" dirty="0" smtClean="0"/>
          </a:p>
          <a:p>
            <a:pPr>
              <a:lnSpc>
                <a:spcPct val="90000"/>
              </a:lnSpc>
            </a:pPr>
            <a:r>
              <a:rPr lang="en-US" sz="2400" dirty="0" smtClean="0"/>
              <a:t>Concerns over environmental racism emerged in the 1980s when hazardous waste and toxic disposal policies intersected </a:t>
            </a:r>
            <a:r>
              <a:rPr lang="en-US" sz="2400" dirty="0"/>
              <a:t>with civil rights.</a:t>
            </a:r>
          </a:p>
          <a:p>
            <a:pPr>
              <a:lnSpc>
                <a:spcPct val="90000"/>
              </a:lnSpc>
            </a:pPr>
            <a:endParaRPr lang="en-US" sz="2400" dirty="0" smtClean="0"/>
          </a:p>
          <a:p>
            <a:pPr>
              <a:lnSpc>
                <a:spcPct val="90000"/>
              </a:lnSpc>
            </a:pPr>
            <a:endParaRPr lang="en-US" sz="2400" dirty="0"/>
          </a:p>
        </p:txBody>
      </p:sp>
      <p:pic>
        <p:nvPicPr>
          <p:cNvPr id="2" name="1iCxh0BYjgI"/>
          <p:cNvPicPr>
            <a:picLocks noRot="1" noChangeAspect="1"/>
          </p:cNvPicPr>
          <p:nvPr>
            <a:videoFile r:link="rId1"/>
          </p:nvPr>
        </p:nvPicPr>
        <p:blipFill>
          <a:blip r:embed="rId4"/>
          <a:stretch>
            <a:fillRect/>
          </a:stretch>
        </p:blipFill>
        <p:spPr>
          <a:xfrm>
            <a:off x="1828133" y="3466348"/>
            <a:ext cx="5487734" cy="3086851"/>
          </a:xfrm>
          <a:prstGeom prst="rect">
            <a:avLst/>
          </a:prstGeom>
        </p:spPr>
      </p:pic>
    </p:spTree>
    <p:extLst>
      <p:ext uri="{BB962C8B-B14F-4D97-AF65-F5344CB8AC3E}">
        <p14:creationId xmlns:p14="http://schemas.microsoft.com/office/powerpoint/2010/main" val="30888631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8100" y="4191000"/>
            <a:ext cx="2457724" cy="830997"/>
          </a:xfrm>
          <a:prstGeom prst="rect">
            <a:avLst/>
          </a:prstGeom>
          <a:noFill/>
        </p:spPr>
        <p:txBody>
          <a:bodyPr wrap="none" rtlCol="0">
            <a:spAutoFit/>
          </a:bodyPr>
          <a:lstStyle/>
          <a:p>
            <a:r>
              <a:rPr lang="en-US" sz="2400" dirty="0" smtClean="0"/>
              <a:t>Not all pollution is</a:t>
            </a:r>
          </a:p>
          <a:p>
            <a:r>
              <a:rPr lang="en-US" sz="2400" dirty="0" smtClean="0"/>
              <a:t>Created equally.</a:t>
            </a:r>
            <a:endParaRPr lang="en-US" sz="2400" dirty="0"/>
          </a:p>
        </p:txBody>
      </p:sp>
      <p:sp>
        <p:nvSpPr>
          <p:cNvPr id="4" name="Title 1"/>
          <p:cNvSpPr txBox="1">
            <a:spLocks/>
          </p:cNvSpPr>
          <p:nvPr/>
        </p:nvSpPr>
        <p:spPr>
          <a:xfrm>
            <a:off x="1447800" y="121656"/>
            <a:ext cx="7315200" cy="716544"/>
          </a:xfrm>
          <a:prstGeom prst="rect">
            <a:avLst/>
          </a:prstGeom>
        </p:spPr>
        <p:txBody>
          <a:bodyPr/>
          <a:lstStyle>
            <a:lvl1pPr algn="ctr" defTabSz="457200" rtl="0" eaLnBrk="1" latinLnBrk="0" hangingPunct="1">
              <a:spcBef>
                <a:spcPct val="0"/>
              </a:spcBef>
              <a:buNone/>
              <a:defRPr sz="4000" b="1" i="0" kern="1200" baseline="0">
                <a:solidFill>
                  <a:srgbClr val="005596"/>
                </a:solidFill>
                <a:latin typeface="Adobe Garamond Pro" pitchFamily="18" charset="0"/>
                <a:ea typeface="+mj-ea"/>
                <a:cs typeface="+mj-cs"/>
              </a:defRPr>
            </a:lvl1pPr>
          </a:lstStyle>
          <a:p>
            <a:r>
              <a:rPr lang="en-US" dirty="0" smtClean="0"/>
              <a:t>A tale of two riversides</a:t>
            </a:r>
            <a:endParaRPr lang="en-US" dirty="0"/>
          </a:p>
        </p:txBody>
      </p:sp>
    </p:spTree>
    <p:extLst>
      <p:ext uri="{BB962C8B-B14F-4D97-AF65-F5344CB8AC3E}">
        <p14:creationId xmlns:p14="http://schemas.microsoft.com/office/powerpoint/2010/main" val="23272823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8" y="152400"/>
            <a:ext cx="8524783" cy="6686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57200"/>
            <a:ext cx="7681080" cy="1498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58935" b="-41016"/>
          <a:stretch/>
        </p:blipFill>
        <p:spPr bwMode="auto">
          <a:xfrm>
            <a:off x="152400" y="6338552"/>
            <a:ext cx="4290811" cy="443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50986"/>
          <a:stretch/>
        </p:blipFill>
        <p:spPr bwMode="auto">
          <a:xfrm>
            <a:off x="3352800" y="6338552"/>
            <a:ext cx="5121432"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11667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 y="15270"/>
            <a:ext cx="6628171" cy="6842730"/>
          </a:xfrm>
          <a:prstGeom prst="rect">
            <a:avLst/>
          </a:prstGeom>
        </p:spPr>
      </p:pic>
    </p:spTree>
    <p:extLst>
      <p:ext uri="{BB962C8B-B14F-4D97-AF65-F5344CB8AC3E}">
        <p14:creationId xmlns:p14="http://schemas.microsoft.com/office/powerpoint/2010/main" val="1295515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inder.pdf - Adobe Acrobat Reader DC"/>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57400" y="25400"/>
            <a:ext cx="6858000" cy="6675120"/>
          </a:xfrm>
          <a:prstGeom prst="rect">
            <a:avLst/>
          </a:prstGeom>
        </p:spPr>
      </p:pic>
    </p:spTree>
    <p:extLst>
      <p:ext uri="{BB962C8B-B14F-4D97-AF65-F5344CB8AC3E}">
        <p14:creationId xmlns:p14="http://schemas.microsoft.com/office/powerpoint/2010/main" val="158786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 y="1066800"/>
            <a:ext cx="8767530" cy="5181600"/>
          </a:xfrm>
          <a:prstGeom prst="rect">
            <a:avLst/>
          </a:prstGeom>
        </p:spPr>
      </p:pic>
    </p:spTree>
    <p:extLst>
      <p:ext uri="{BB962C8B-B14F-4D97-AF65-F5344CB8AC3E}">
        <p14:creationId xmlns:p14="http://schemas.microsoft.com/office/powerpoint/2010/main" val="2826587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8" y="152400"/>
            <a:ext cx="8524783" cy="6686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57200"/>
            <a:ext cx="7681080" cy="1498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58935" b="-41016"/>
          <a:stretch/>
        </p:blipFill>
        <p:spPr bwMode="auto">
          <a:xfrm>
            <a:off x="152400" y="6338552"/>
            <a:ext cx="4290811" cy="443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50986"/>
          <a:stretch/>
        </p:blipFill>
        <p:spPr bwMode="auto">
          <a:xfrm>
            <a:off x="3352800" y="6338552"/>
            <a:ext cx="5121432"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49937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9050"/>
            <a:ext cx="8229600" cy="1143000"/>
          </a:xfrm>
        </p:spPr>
        <p:txBody>
          <a:bodyPr/>
          <a:lstStyle/>
          <a:p>
            <a:r>
              <a:rPr lang="en-US" dirty="0" smtClean="0"/>
              <a:t>Where we’re from exercise</a:t>
            </a:r>
            <a:endParaRPr lang="en-US" dirty="0"/>
          </a:p>
        </p:txBody>
      </p:sp>
      <p:sp>
        <p:nvSpPr>
          <p:cNvPr id="8" name="Text Placeholder 7"/>
          <p:cNvSpPr>
            <a:spLocks noGrp="1"/>
          </p:cNvSpPr>
          <p:nvPr>
            <p:ph type="body" sz="half" idx="2"/>
          </p:nvPr>
        </p:nvSpPr>
        <p:spPr/>
        <p:txBody>
          <a:bodyPr/>
          <a:lstStyle/>
          <a:p>
            <a:r>
              <a:rPr lang="en-US" dirty="0" smtClean="0"/>
              <a:t>Past experiences shape our perceptions and reactions.</a:t>
            </a:r>
          </a:p>
          <a:p>
            <a:endParaRPr lang="en-US" dirty="0"/>
          </a:p>
          <a:p>
            <a:r>
              <a:rPr lang="en-US" dirty="0" smtClean="0"/>
              <a:t>Understanding your unique background and others can help us see how diversity is a positive asset for our organization.</a:t>
            </a:r>
          </a:p>
          <a:p>
            <a:endParaRPr lang="en-US" dirty="0"/>
          </a:p>
        </p:txBody>
      </p:sp>
      <p:pic>
        <p:nvPicPr>
          <p:cNvPr id="1026"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571500" y="2571591"/>
            <a:ext cx="3810000" cy="258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6448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Where we’re from exercise</a:t>
            </a:r>
            <a:endParaRPr lang="en-US" dirty="0"/>
          </a:p>
        </p:txBody>
      </p:sp>
      <p:sp>
        <p:nvSpPr>
          <p:cNvPr id="8" name="Text Placeholder 7"/>
          <p:cNvSpPr>
            <a:spLocks noGrp="1"/>
          </p:cNvSpPr>
          <p:nvPr>
            <p:ph type="body" sz="half" idx="2"/>
          </p:nvPr>
        </p:nvSpPr>
        <p:spPr/>
        <p:txBody>
          <a:bodyPr>
            <a:noAutofit/>
          </a:bodyPr>
          <a:lstStyle/>
          <a:p>
            <a:r>
              <a:rPr lang="en-US" sz="1800" dirty="0"/>
              <a:t>I am from the _______ (home description… adjective, adjective, sensory detail</a:t>
            </a:r>
            <a:r>
              <a:rPr lang="en-US" sz="1800" dirty="0" smtClean="0"/>
              <a:t>).</a:t>
            </a:r>
          </a:p>
          <a:p>
            <a:endParaRPr lang="en-US" sz="1800" dirty="0"/>
          </a:p>
          <a:p>
            <a:r>
              <a:rPr lang="en-US" sz="1800" dirty="0" smtClean="0"/>
              <a:t>I </a:t>
            </a:r>
            <a:r>
              <a:rPr lang="en-US" sz="1800" dirty="0"/>
              <a:t>am from _______ (family tradition) and _______ (family trait), from _______ (name of family member) and _______ (another family name) and _______ (family name</a:t>
            </a:r>
            <a:r>
              <a:rPr lang="en-US" sz="1800" dirty="0" smtClean="0"/>
              <a:t>).</a:t>
            </a:r>
          </a:p>
          <a:p>
            <a:endParaRPr lang="en-US" sz="1800" dirty="0"/>
          </a:p>
          <a:p>
            <a:r>
              <a:rPr lang="en-US" sz="1800" dirty="0"/>
              <a:t>I’m from _______ (place of birth and family ancestry), _______ (two food items representing your family).</a:t>
            </a:r>
          </a:p>
        </p:txBody>
      </p:sp>
      <p:pic>
        <p:nvPicPr>
          <p:cNvPr id="1026" name="Picture 2" descr="http://pix.epodunk.com/locatorMaps/in/IN_5821.gif"/>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71500" y="2057401"/>
            <a:ext cx="3810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087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38200" y="533400"/>
            <a:ext cx="7391400" cy="5500150"/>
            <a:chOff x="914400" y="1295400"/>
            <a:chExt cx="7391400" cy="5500150"/>
          </a:xfrm>
        </p:grpSpPr>
        <p:pic>
          <p:nvPicPr>
            <p:cNvPr id="7" name="Picture 2">
              <a:hlinkClick r:id="rId3"/>
            </p:cNvPr>
            <p:cNvPicPr>
              <a:picLocks noChangeAspect="1" noChangeArrowheads="1"/>
            </p:cNvPicPr>
            <p:nvPr/>
          </p:nvPicPr>
          <p:blipFill>
            <a:blip r:embed="rId4" cstate="print"/>
            <a:srcRect/>
            <a:stretch>
              <a:fillRect/>
            </a:stretch>
          </p:blipFill>
          <p:spPr bwMode="auto">
            <a:xfrm>
              <a:off x="914400" y="1295400"/>
              <a:ext cx="7315200" cy="5500150"/>
            </a:xfrm>
            <a:prstGeom prst="rect">
              <a:avLst/>
            </a:prstGeom>
            <a:noFill/>
            <a:ln w="9525">
              <a:noFill/>
              <a:miter lim="800000"/>
              <a:headEnd/>
              <a:tailEnd/>
            </a:ln>
          </p:spPr>
        </p:pic>
        <p:sp>
          <p:nvSpPr>
            <p:cNvPr id="8" name="Rectangle 7"/>
            <p:cNvSpPr/>
            <p:nvPr/>
          </p:nvSpPr>
          <p:spPr>
            <a:xfrm>
              <a:off x="4750340" y="5410200"/>
              <a:ext cx="3555460" cy="369332"/>
            </a:xfrm>
            <a:prstGeom prst="rect">
              <a:avLst/>
            </a:prstGeom>
          </p:spPr>
          <p:txBody>
            <a:bodyPr wrap="none">
              <a:spAutoFit/>
            </a:bodyPr>
            <a:lstStyle/>
            <a:p>
              <a:r>
                <a:rPr lang="en-US" i="1" dirty="0" err="1" smtClean="0"/>
                <a:t>Ruckenfigur</a:t>
              </a:r>
              <a:r>
                <a:rPr lang="en-US" dirty="0" smtClean="0"/>
                <a:t> by Glenn </a:t>
              </a:r>
              <a:r>
                <a:rPr lang="en-US" dirty="0" err="1" smtClean="0"/>
                <a:t>Ligon</a:t>
              </a:r>
              <a:r>
                <a:rPr lang="en-US" dirty="0" smtClean="0"/>
                <a:t>, 2009.</a:t>
              </a:r>
              <a:endParaRPr lang="en-US" dirty="0"/>
            </a:p>
          </p:txBody>
        </p:sp>
      </p:grpSp>
    </p:spTree>
    <p:extLst>
      <p:ext uri="{BB962C8B-B14F-4D97-AF65-F5344CB8AC3E}">
        <p14:creationId xmlns:p14="http://schemas.microsoft.com/office/powerpoint/2010/main" val="7828290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63151" y="1295400"/>
            <a:ext cx="7305310" cy="4953000"/>
            <a:chOff x="863151" y="914400"/>
            <a:chExt cx="7305310" cy="49530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51" y="914400"/>
              <a:ext cx="7305310" cy="4953000"/>
            </a:xfrm>
            <a:prstGeom prst="rect">
              <a:avLst/>
            </a:prstGeom>
          </p:spPr>
        </p:pic>
        <p:sp>
          <p:nvSpPr>
            <p:cNvPr id="8" name="Rectangle 7"/>
            <p:cNvSpPr/>
            <p:nvPr/>
          </p:nvSpPr>
          <p:spPr>
            <a:xfrm>
              <a:off x="2819400" y="2926140"/>
              <a:ext cx="533400" cy="1569660"/>
            </a:xfrm>
            <a:prstGeom prst="rect">
              <a:avLst/>
            </a:prstGeom>
            <a:solidFill>
              <a:schemeClr val="bg1">
                <a:alpha val="50000"/>
              </a:schemeClr>
            </a:solidFill>
          </p:spPr>
          <p:txBody>
            <a:bodyPr wrap="square">
              <a:spAutoFit/>
            </a:bodyPr>
            <a:lstStyle/>
            <a:p>
              <a:r>
                <a:rPr lang="en-US" sz="9600" b="1" dirty="0">
                  <a:solidFill>
                    <a:srgbClr val="3366FF"/>
                  </a:solidFill>
                </a:rPr>
                <a:t>Ǝ</a:t>
              </a:r>
              <a:endParaRPr lang="en-US" sz="9600" dirty="0">
                <a:solidFill>
                  <a:srgbClr val="3366FF"/>
                </a:solidFill>
              </a:endParaRPr>
            </a:p>
          </p:txBody>
        </p:sp>
        <p:sp>
          <p:nvSpPr>
            <p:cNvPr id="10" name="Rectangle 9"/>
            <p:cNvSpPr/>
            <p:nvPr/>
          </p:nvSpPr>
          <p:spPr>
            <a:xfrm>
              <a:off x="5105400" y="2926140"/>
              <a:ext cx="533400" cy="1569660"/>
            </a:xfrm>
            <a:prstGeom prst="rect">
              <a:avLst/>
            </a:prstGeom>
            <a:solidFill>
              <a:schemeClr val="bg1">
                <a:alpha val="50000"/>
              </a:schemeClr>
            </a:solidFill>
          </p:spPr>
          <p:txBody>
            <a:bodyPr wrap="square">
              <a:spAutoFit/>
            </a:bodyPr>
            <a:lstStyle/>
            <a:p>
              <a:r>
                <a:rPr lang="en-US" sz="9600" b="1" dirty="0">
                  <a:solidFill>
                    <a:srgbClr val="3366FF"/>
                  </a:solidFill>
                </a:rPr>
                <a:t>Ǝ</a:t>
              </a:r>
              <a:endParaRPr lang="en-US" sz="9600" dirty="0">
                <a:solidFill>
                  <a:srgbClr val="3366FF"/>
                </a:solidFill>
              </a:endParaRPr>
            </a:p>
          </p:txBody>
        </p:sp>
      </p:grpSp>
    </p:spTree>
    <p:extLst>
      <p:ext uri="{BB962C8B-B14F-4D97-AF65-F5344CB8AC3E}">
        <p14:creationId xmlns:p14="http://schemas.microsoft.com/office/powerpoint/2010/main" val="3918086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21074"/>
            <a:ext cx="8229600" cy="681643"/>
          </a:xfrm>
        </p:spPr>
        <p:txBody>
          <a:bodyPr>
            <a:normAutofit fontScale="90000"/>
          </a:bodyPr>
          <a:lstStyle/>
          <a:p>
            <a:r>
              <a:rPr lang="en-US" dirty="0" smtClean="0"/>
              <a:t>Key Terms</a:t>
            </a:r>
            <a:endParaRPr lang="en-US" dirty="0"/>
          </a:p>
        </p:txBody>
      </p:sp>
      <p:sp>
        <p:nvSpPr>
          <p:cNvPr id="272387" name="Rectangle 3"/>
          <p:cNvSpPr>
            <a:spLocks noGrp="1" noChangeArrowheads="1"/>
          </p:cNvSpPr>
          <p:nvPr>
            <p:ph idx="1"/>
          </p:nvPr>
        </p:nvSpPr>
        <p:spPr>
          <a:xfrm>
            <a:off x="457200" y="1419367"/>
            <a:ext cx="3886200" cy="4600433"/>
          </a:xfrm>
        </p:spPr>
        <p:txBody>
          <a:bodyPr>
            <a:normAutofit fontScale="92500" lnSpcReduction="10000"/>
          </a:bodyPr>
          <a:lstStyle/>
          <a:p>
            <a:pPr>
              <a:lnSpc>
                <a:spcPct val="90000"/>
              </a:lnSpc>
            </a:pPr>
            <a:r>
              <a:rPr lang="en-US" dirty="0" smtClean="0"/>
              <a:t>Environmental Justice</a:t>
            </a:r>
          </a:p>
          <a:p>
            <a:pPr>
              <a:lnSpc>
                <a:spcPct val="90000"/>
              </a:lnSpc>
            </a:pPr>
            <a:endParaRPr lang="en-US" dirty="0" smtClean="0"/>
          </a:p>
          <a:p>
            <a:pPr lvl="1">
              <a:lnSpc>
                <a:spcPct val="90000"/>
              </a:lnSpc>
            </a:pPr>
            <a:r>
              <a:rPr lang="en-US" dirty="0" smtClean="0"/>
              <a:t>“</a:t>
            </a:r>
            <a:r>
              <a:rPr lang="en-US" b="1" dirty="0" smtClean="0"/>
              <a:t>fair</a:t>
            </a:r>
            <a:r>
              <a:rPr lang="en-US" dirty="0" smtClean="0"/>
              <a:t> </a:t>
            </a:r>
            <a:r>
              <a:rPr lang="en-US" b="1" dirty="0"/>
              <a:t>treatment</a:t>
            </a:r>
            <a:r>
              <a:rPr lang="en-US" dirty="0"/>
              <a:t> </a:t>
            </a:r>
            <a:r>
              <a:rPr lang="en-US" dirty="0" smtClean="0"/>
              <a:t>of </a:t>
            </a:r>
            <a:r>
              <a:rPr lang="en-US" dirty="0"/>
              <a:t>people of all races, cultures, and incomes with respect to the development, implementation and enforcement of all environmental laws and policies and their </a:t>
            </a:r>
            <a:r>
              <a:rPr lang="en-US" b="1" dirty="0"/>
              <a:t>meaningful involvement</a:t>
            </a:r>
            <a:r>
              <a:rPr lang="en-US" dirty="0"/>
              <a:t> in the decision making processes of the government</a:t>
            </a:r>
            <a:r>
              <a:rPr lang="en-US" dirty="0" smtClean="0"/>
              <a:t>.”</a:t>
            </a: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05325" y="1752600"/>
            <a:ext cx="4181475" cy="3962400"/>
          </a:xfrm>
          <a:prstGeom prst="rect">
            <a:avLst/>
          </a:prstGeom>
        </p:spPr>
      </p:pic>
    </p:spTree>
    <p:extLst>
      <p:ext uri="{BB962C8B-B14F-4D97-AF65-F5344CB8AC3E}">
        <p14:creationId xmlns:p14="http://schemas.microsoft.com/office/powerpoint/2010/main" val="3182615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21074"/>
            <a:ext cx="8229600" cy="681643"/>
          </a:xfrm>
        </p:spPr>
        <p:txBody>
          <a:bodyPr>
            <a:normAutofit fontScale="90000"/>
          </a:bodyPr>
          <a:lstStyle/>
          <a:p>
            <a:r>
              <a:rPr lang="en-US" dirty="0" smtClean="0"/>
              <a:t>Key Terms</a:t>
            </a:r>
            <a:endParaRPr lang="en-US" dirty="0"/>
          </a:p>
        </p:txBody>
      </p:sp>
      <p:sp>
        <p:nvSpPr>
          <p:cNvPr id="272387" name="Rectangle 3"/>
          <p:cNvSpPr>
            <a:spLocks noGrp="1" noChangeArrowheads="1"/>
          </p:cNvSpPr>
          <p:nvPr>
            <p:ph idx="1"/>
          </p:nvPr>
        </p:nvSpPr>
        <p:spPr>
          <a:xfrm>
            <a:off x="457199" y="1419367"/>
            <a:ext cx="8229599" cy="4706796"/>
          </a:xfrm>
        </p:spPr>
        <p:txBody>
          <a:bodyPr/>
          <a:lstStyle/>
          <a:p>
            <a:pPr>
              <a:lnSpc>
                <a:spcPct val="90000"/>
              </a:lnSpc>
            </a:pPr>
            <a:r>
              <a:rPr lang="en-US" dirty="0" smtClean="0"/>
              <a:t>Environmental racism</a:t>
            </a:r>
          </a:p>
          <a:p>
            <a:pPr lvl="1">
              <a:lnSpc>
                <a:spcPct val="90000"/>
              </a:lnSpc>
            </a:pPr>
            <a:r>
              <a:rPr lang="en-US" dirty="0"/>
              <a:t>The unfair treatment and meaningless involvement </a:t>
            </a:r>
            <a:r>
              <a:rPr lang="en-US" dirty="0" smtClean="0"/>
              <a:t>of people in </a:t>
            </a:r>
            <a:r>
              <a:rPr lang="en-US" dirty="0"/>
              <a:t>the development, implementation, and enforcement of environmental laws and policies because of their </a:t>
            </a:r>
            <a:r>
              <a:rPr lang="en-US" dirty="0" smtClean="0"/>
              <a:t>race.</a:t>
            </a:r>
            <a:endParaRPr lang="en-US" dirty="0"/>
          </a:p>
        </p:txBody>
      </p:sp>
      <p:pic>
        <p:nvPicPr>
          <p:cNvPr id="2" name="Picture 1"/>
          <p:cNvPicPr>
            <a:picLocks noChangeAspect="1"/>
          </p:cNvPicPr>
          <p:nvPr/>
        </p:nvPicPr>
        <p:blipFill>
          <a:blip r:embed="rId3"/>
          <a:stretch>
            <a:fillRect/>
          </a:stretch>
        </p:blipFill>
        <p:spPr>
          <a:xfrm>
            <a:off x="2209798" y="3451982"/>
            <a:ext cx="4724399" cy="3290831"/>
          </a:xfrm>
          <a:prstGeom prst="rect">
            <a:avLst/>
          </a:prstGeom>
        </p:spPr>
      </p:pic>
    </p:spTree>
    <p:extLst>
      <p:ext uri="{BB962C8B-B14F-4D97-AF65-F5344CB8AC3E}">
        <p14:creationId xmlns:p14="http://schemas.microsoft.com/office/powerpoint/2010/main" val="2719333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456"/>
            <a:ext cx="8229600" cy="716544"/>
          </a:xfrm>
        </p:spPr>
        <p:txBody>
          <a:bodyPr/>
          <a:lstStyle/>
          <a:p>
            <a:r>
              <a:rPr lang="en-US" dirty="0" smtClean="0"/>
              <a:t>My Racial Illiteracy</a:t>
            </a:r>
            <a:endParaRPr lang="en-US" dirty="0"/>
          </a:p>
        </p:txBody>
      </p:sp>
      <p:sp>
        <p:nvSpPr>
          <p:cNvPr id="3" name="Content Placeholder 2"/>
          <p:cNvSpPr>
            <a:spLocks noGrp="1"/>
          </p:cNvSpPr>
          <p:nvPr>
            <p:ph idx="4294967295"/>
          </p:nvPr>
        </p:nvSpPr>
        <p:spPr>
          <a:xfrm>
            <a:off x="0" y="4495800"/>
            <a:ext cx="8229600" cy="1752600"/>
          </a:xfrm>
        </p:spPr>
        <p:txBody>
          <a:bodyPr/>
          <a:lstStyle/>
          <a:p>
            <a:r>
              <a:rPr lang="en-US" dirty="0" smtClean="0"/>
              <a:t>1987, I interned at </a:t>
            </a:r>
            <a:r>
              <a:rPr lang="en-US" dirty="0" smtClean="0">
                <a:hlinkClick r:id="rId3"/>
              </a:rPr>
              <a:t>Stewart Warner </a:t>
            </a:r>
            <a:r>
              <a:rPr lang="en-US" dirty="0" err="1" smtClean="0">
                <a:hlinkClick r:id="rId3"/>
              </a:rPr>
              <a:t>Southwind</a:t>
            </a:r>
            <a:r>
              <a:rPr lang="en-US" dirty="0" smtClean="0"/>
              <a:t> in Indianapolis, IN.</a:t>
            </a:r>
            <a:endParaRPr lang="en-US" dirty="0"/>
          </a:p>
        </p:txBody>
      </p:sp>
      <p:pic>
        <p:nvPicPr>
          <p:cNvPr id="440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596453"/>
            <a:ext cx="4343400" cy="2526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188" y="1595790"/>
            <a:ext cx="1687200" cy="100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188" y="3164945"/>
            <a:ext cx="1687200" cy="100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473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ebayimg.com/t/Aircraft-Mfg-by-South-Wind-Stewart-Warner-IN-1953-Ad-/00/$%28KGrHqEOKikE11Rqq%29eWBNe2irgWT%21%7E%7E_3.JPG"/>
          <p:cNvPicPr>
            <a:picLocks noChangeAspect="1" noChangeArrowheads="1"/>
          </p:cNvPicPr>
          <p:nvPr/>
        </p:nvPicPr>
        <p:blipFill rotWithShape="1">
          <a:blip r:embed="rId3">
            <a:extLst>
              <a:ext uri="{28A0092B-C50C-407E-A947-70E740481C1C}">
                <a14:useLocalDpi xmlns:a14="http://schemas.microsoft.com/office/drawing/2010/main" val="0"/>
              </a:ext>
            </a:extLst>
          </a:blip>
          <a:srcRect b="41241"/>
          <a:stretch/>
        </p:blipFill>
        <p:spPr bwMode="auto">
          <a:xfrm>
            <a:off x="152400" y="1143000"/>
            <a:ext cx="8686800" cy="555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32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iles.cluster2.hgsitebuilder.com/hostgator5381/image/stri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066800"/>
            <a:ext cx="4414752" cy="499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931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stevesplating.com/Pictures/Chrome%20Plating/Nickel%20tan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799" y="1066800"/>
            <a:ext cx="76485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170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3355" y="457199"/>
            <a:ext cx="6419045" cy="5684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355" y="6282541"/>
            <a:ext cx="6419045" cy="499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370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WWU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15276</TotalTime>
  <Words>2255</Words>
  <Application>Microsoft Office PowerPoint</Application>
  <PresentationFormat>On-screen Show (4:3)</PresentationFormat>
  <Paragraphs>153</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Adobe Caslon Pro Bold</vt:lpstr>
      <vt:lpstr>Adobe Garamond Pro</vt:lpstr>
      <vt:lpstr>Arial</vt:lpstr>
      <vt:lpstr>Avenir LT Std 55 Roman</vt:lpstr>
      <vt:lpstr>Calibri</vt:lpstr>
      <vt:lpstr>WWU PowerPoint template</vt:lpstr>
      <vt:lpstr>Confessions of an Environmental Racist</vt:lpstr>
      <vt:lpstr>Toxic Racism</vt:lpstr>
      <vt:lpstr>Key Terms</vt:lpstr>
      <vt:lpstr>Key Terms</vt:lpstr>
      <vt:lpstr>My Racial Illiteracy</vt:lpstr>
      <vt:lpstr>PowerPoint Presentation</vt:lpstr>
      <vt:lpstr>PowerPoint Presentation</vt:lpstr>
      <vt:lpstr>PowerPoint Presentation</vt:lpstr>
      <vt:lpstr>PowerPoint Presentation</vt:lpstr>
      <vt:lpstr>PowerPoint Presentation</vt:lpstr>
      <vt:lpstr>The Dickensesque metaphor keeps echoing</vt:lpstr>
      <vt:lpstr>A tale of two riversides</vt:lpstr>
      <vt:lpstr>PowerPoint Presentation</vt:lpstr>
      <vt:lpstr>PowerPoint Presentation</vt:lpstr>
      <vt:lpstr>PowerPoint Presentation</vt:lpstr>
      <vt:lpstr>PowerPoint Presentation</vt:lpstr>
      <vt:lpstr>Scientific Racism</vt:lpstr>
      <vt:lpstr>Scientific Racism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we’re from exercise</vt:lpstr>
      <vt:lpstr>Where we’re from exercise</vt:lpstr>
      <vt:lpstr>PowerPoint Presentation</vt:lpstr>
      <vt:lpstr>PowerPoint Presentation</vt:lpstr>
    </vt:vector>
  </TitlesOfParts>
  <Company>OLYMPIC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corporations have moral responsibility? How is that different than social responsibility?</dc:title>
  <dc:creator>Troy D Abel</dc:creator>
  <cp:lastModifiedBy>Information Technology</cp:lastModifiedBy>
  <cp:revision>170</cp:revision>
  <dcterms:created xsi:type="dcterms:W3CDTF">2014-10-07T22:28:01Z</dcterms:created>
  <dcterms:modified xsi:type="dcterms:W3CDTF">2017-12-06T07:57:36Z</dcterms:modified>
</cp:coreProperties>
</file>